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07.tif" ContentType="image/tiff"/>
  <Override PartName="/ppt/media/image103.tif" ContentType="image/tiff"/>
  <Override PartName="/ppt/media/image99.tif" ContentType="image/tiff"/>
  <Override PartName="/ppt/media/image98.tif" ContentType="image/tiff"/>
  <Override PartName="/ppt/media/image97.tif" ContentType="image/tiff"/>
  <Override PartName="/ppt/media/image96.tif" ContentType="image/tiff"/>
  <Override PartName="/ppt/media/image95.tif" ContentType="image/tiff"/>
  <Override PartName="/ppt/media/image93.tif" ContentType="image/tiff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7.tif" ContentType="image/tiff"/>
  <Override PartName="/ppt/media/image12.png" ContentType="image/png"/>
  <Override PartName="/ppt/media/image37.png" ContentType="image/png"/>
  <Override PartName="/ppt/media/image88.png" ContentType="image/png"/>
  <Override PartName="/ppt/media/image62.tif" ContentType="image/tiff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106.jpeg" ContentType="image/jpeg"/>
  <Override PartName="/ppt/media/image8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30.png" ContentType="image/png"/>
  <Override PartName="/ppt/media/image55.png" ContentType="image/png"/>
  <Override PartName="/ppt/media/image94.tif" ContentType="image/tiff"/>
  <Override PartName="/ppt/media/image29.png" ContentType="image/png"/>
  <Override PartName="/ppt/media/image92.tif" ContentType="image/tiff"/>
  <Override PartName="/ppt/media/image27.png" ContentType="image/png"/>
  <Override PartName="/ppt/media/image91.tif" ContentType="image/tiff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22.png" ContentType="image/png"/>
  <Override PartName="/ppt/media/image20.png" ContentType="image/png"/>
  <Override PartName="/ppt/media/image45.png" ContentType="image/png"/>
  <Override PartName="/ppt/media/image102.tif" ContentType="image/tiff"/>
  <Override PartName="/ppt/media/image19.png" ContentType="image/png"/>
  <Override PartName="/ppt/media/image69.tif" ContentType="image/tiff"/>
  <Override PartName="/ppt/media/image101.tif" ContentType="image/tiff"/>
  <Override PartName="/ppt/media/image18.png" ContentType="image/png"/>
  <Override PartName="/ppt/media/image100.tif" ContentType="image/tiff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3.png" ContentType="image/png"/>
  <Override PartName="/ppt/media/image38.png" ContentType="image/png"/>
  <Override PartName="/ppt/media/image35.tif" ContentType="image/tiff"/>
  <Override PartName="/ppt/media/image28.tif" ContentType="image/tiff"/>
  <Override PartName="/ppt/media/image47.png" ContentType="image/png"/>
  <Override PartName="/ppt/media/image21.tif" ContentType="image/tiff"/>
  <Override PartName="/ppt/media/image14.tif" ContentType="image/tiff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3.png" ContentType="image/png"/>
  <Override PartName="/ppt/media/image42.tif" ContentType="image/tiff"/>
  <Override PartName="/ppt/media/image68.png" ContentType="image/png"/>
  <Override PartName="/ppt/media/image44.png" ContentType="image/png"/>
  <Override PartName="/ppt/media/image46.png" ContentType="image/png"/>
  <Override PartName="/ppt/media/image48.tif" ContentType="image/tiff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56.tif" ContentType="image/tiff"/>
  <Override PartName="/ppt/media/image67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793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1774800" y="339840"/>
            <a:ext cx="931176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1774800" y="339840"/>
            <a:ext cx="931176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ubTitle"/>
          </p:nvPr>
        </p:nvSpPr>
        <p:spPr>
          <a:xfrm>
            <a:off x="1774800" y="339840"/>
            <a:ext cx="931176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3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1774800" y="339840"/>
            <a:ext cx="931176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ubTitle"/>
          </p:nvPr>
        </p:nvSpPr>
        <p:spPr>
          <a:xfrm>
            <a:off x="1774800" y="339840"/>
            <a:ext cx="931176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tif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tif"/><Relationship Id="rId16" Type="http://schemas.openxmlformats.org/officeDocument/2006/relationships/slideLayout" Target="../slideLayouts/slideLayout1.xml"/><Relationship Id="rId17" Type="http://schemas.openxmlformats.org/officeDocument/2006/relationships/slideLayout" Target="../slideLayouts/slideLayout2.xml"/><Relationship Id="rId18" Type="http://schemas.openxmlformats.org/officeDocument/2006/relationships/slideLayout" Target="../slideLayouts/slideLayout3.xml"/><Relationship Id="rId19" Type="http://schemas.openxmlformats.org/officeDocument/2006/relationships/slideLayout" Target="../slideLayouts/slideLayout4.xml"/><Relationship Id="rId2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7.xml"/><Relationship Id="rId23" Type="http://schemas.openxmlformats.org/officeDocument/2006/relationships/slideLayout" Target="../slideLayouts/slideLayout8.xml"/><Relationship Id="rId24" Type="http://schemas.openxmlformats.org/officeDocument/2006/relationships/slideLayout" Target="../slideLayouts/slideLayout9.xml"/><Relationship Id="rId25" Type="http://schemas.openxmlformats.org/officeDocument/2006/relationships/slideLayout" Target="../slideLayouts/slideLayout10.xml"/><Relationship Id="rId26" Type="http://schemas.openxmlformats.org/officeDocument/2006/relationships/slideLayout" Target="../slideLayouts/slideLayout11.xml"/><Relationship Id="rId2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tif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tif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tif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tif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tif"/><Relationship Id="rId15" Type="http://schemas.openxmlformats.org/officeDocument/2006/relationships/image" Target="../media/image49.png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tif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tif"/><Relationship Id="rId15" Type="http://schemas.openxmlformats.org/officeDocument/2006/relationships/image" Target="../media/image63.png"/><Relationship Id="rId1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3" name="CustomShape 4" hidden="1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4" name="CustomShape 5" hidden="1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6" name="Group 6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7" name="Group 7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8" name="CustomShape 8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9" name="logoill.pdf" descr=""/>
              <p:cNvPicPr/>
              <p:nvPr/>
            </p:nvPicPr>
            <p:blipFill>
              <a:blip r:embed="rId3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0" name="mcstas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1" name="image21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2" name="ku-logo.pdf" descr=""/>
              <p:cNvPicPr/>
              <p:nvPr/>
            </p:nvPicPr>
            <p:blipFill>
              <a:blip r:embed="rId6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3" name="ESS_Logo_Frugal_Blue_cmyk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4" name="Image" descr=""/>
            <p:cNvPicPr/>
            <p:nvPr/>
          </p:nvPicPr>
          <p:blipFill>
            <a:blip r:embed="rId8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5" name="CustomShape 9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 fontScale="94000"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16" name="CustomShape 10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2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19" name="CustomShape 13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0" name="CustomShape 14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" name="ESS.png" descr=""/>
          <p:cNvPicPr/>
          <p:nvPr/>
        </p:nvPicPr>
        <p:blipFill>
          <a:blip r:embed="rId9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22" name="Group 15"/>
          <p:cNvGrpSpPr/>
          <p:nvPr/>
        </p:nvGrpSpPr>
        <p:grpSpPr>
          <a:xfrm>
            <a:off x="11017800" y="228960"/>
            <a:ext cx="1149480" cy="6268680"/>
            <a:chOff x="11017800" y="228960"/>
            <a:chExt cx="1149480" cy="6268680"/>
          </a:xfrm>
        </p:grpSpPr>
        <p:grpSp>
          <p:nvGrpSpPr>
            <p:cNvPr id="23" name="Group 16"/>
            <p:cNvGrpSpPr/>
            <p:nvPr/>
          </p:nvGrpSpPr>
          <p:grpSpPr>
            <a:xfrm>
              <a:off x="11091600" y="5391720"/>
              <a:ext cx="1059480" cy="1105920"/>
              <a:chOff x="11091600" y="5391720"/>
              <a:chExt cx="1059480" cy="1105920"/>
            </a:xfrm>
          </p:grpSpPr>
          <p:sp>
            <p:nvSpPr>
              <p:cNvPr id="24" name="CustomShape 17"/>
              <p:cNvSpPr/>
              <p:nvPr/>
            </p:nvSpPr>
            <p:spPr>
              <a:xfrm>
                <a:off x="11095200" y="6053040"/>
                <a:ext cx="170280" cy="248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5" name="logoill.pdf" descr=""/>
              <p:cNvPicPr/>
              <p:nvPr/>
            </p:nvPicPr>
            <p:blipFill>
              <a:blip r:embed="rId10"/>
              <a:stretch/>
            </p:blipFill>
            <p:spPr>
              <a:xfrm>
                <a:off x="11802600" y="6063120"/>
                <a:ext cx="239400" cy="228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6" name="mcstas-logo.pdf" descr=""/>
              <p:cNvPicPr/>
              <p:nvPr/>
            </p:nvPicPr>
            <p:blipFill>
              <a:blip r:embed="rId11"/>
              <a:stretch/>
            </p:blipFill>
            <p:spPr>
              <a:xfrm>
                <a:off x="11091600" y="5391720"/>
                <a:ext cx="1059480" cy="6224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7" name="image21.png" descr=""/>
              <p:cNvPicPr/>
              <p:nvPr/>
            </p:nvPicPr>
            <p:blipFill>
              <a:blip r:embed="rId12"/>
              <a:stretch/>
            </p:blipFill>
            <p:spPr>
              <a:xfrm>
                <a:off x="11486520" y="6123600"/>
                <a:ext cx="298080" cy="1087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8" name="ku-logo.pdf" descr=""/>
              <p:cNvPicPr/>
              <p:nvPr/>
            </p:nvPicPr>
            <p:blipFill>
              <a:blip r:embed="rId13"/>
              <a:stretch/>
            </p:blipFill>
            <p:spPr>
              <a:xfrm>
                <a:off x="11283120" y="6050880"/>
                <a:ext cx="186840" cy="2541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9" name="ESS_Logo_Frugal_Blue_cmyk.png" descr=""/>
              <p:cNvPicPr/>
              <p:nvPr/>
            </p:nvPicPr>
            <p:blipFill>
              <a:blip r:embed="rId14"/>
              <a:stretch/>
            </p:blipFill>
            <p:spPr>
              <a:xfrm>
                <a:off x="11405520" y="6278760"/>
                <a:ext cx="407160" cy="21888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30" name="Image" descr=""/>
            <p:cNvPicPr/>
            <p:nvPr/>
          </p:nvPicPr>
          <p:blipFill>
            <a:blip r:embed="rId15"/>
            <a:stretch/>
          </p:blipFill>
          <p:spPr>
            <a:xfrm>
              <a:off x="11017800" y="228960"/>
              <a:ext cx="1103400" cy="402624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1" name="CustomShape 18"/>
            <p:cNvSpPr/>
            <p:nvPr/>
          </p:nvSpPr>
          <p:spPr>
            <a:xfrm>
              <a:off x="11029680" y="4385160"/>
              <a:ext cx="1137600" cy="817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 fontScale="94000"/>
            </a:bodyPr>
            <a:p>
              <a:pPr algn="ctr">
                <a:lnSpc>
                  <a:spcPct val="110000"/>
                </a:lnSpc>
              </a:pPr>
              <a:r>
                <a:rPr b="1" i="1" lang="en-GB" sz="167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67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670" spc="-1" strike="noStrike">
                <a:latin typeface="Arial"/>
              </a:endParaRPr>
            </a:p>
          </p:txBody>
        </p:sp>
      </p:grpSp>
      <p:sp>
        <p:nvSpPr>
          <p:cNvPr id="32" name="PlaceHolder 19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" name="PlaceHolder 20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6"/>
    <p:sldLayoutId id="2147483650" r:id="rId17"/>
    <p:sldLayoutId id="2147483651" r:id="rId18"/>
    <p:sldLayoutId id="2147483652" r:id="rId19"/>
    <p:sldLayoutId id="2147483653" r:id="rId20"/>
    <p:sldLayoutId id="2147483654" r:id="rId21"/>
    <p:sldLayoutId id="2147483655" r:id="rId22"/>
    <p:sldLayoutId id="2147483656" r:id="rId23"/>
    <p:sldLayoutId id="2147483657" r:id="rId24"/>
    <p:sldLayoutId id="2147483658" r:id="rId25"/>
    <p:sldLayoutId id="2147483659" r:id="rId26"/>
    <p:sldLayoutId id="2147483660" r:id="rId2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 hidden="1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2" hidden="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3" hidden="1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73" name="CustomShape 4" hidden="1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74" name="CustomShape 5" hidden="1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76" name="Group 6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77" name="Group 7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78" name="CustomShape 8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79" name="logoill.pdf" descr=""/>
              <p:cNvPicPr/>
              <p:nvPr/>
            </p:nvPicPr>
            <p:blipFill>
              <a:blip r:embed="rId3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0" name="mcstas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1" name="image21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2" name="ku-logo.pdf" descr=""/>
              <p:cNvPicPr/>
              <p:nvPr/>
            </p:nvPicPr>
            <p:blipFill>
              <a:blip r:embed="rId6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3" name="ESS_Logo_Frugal_Blue_cmyk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84" name="Image" descr=""/>
            <p:cNvPicPr/>
            <p:nvPr/>
          </p:nvPicPr>
          <p:blipFill>
            <a:blip r:embed="rId8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85" name="CustomShape 9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86" name="CustomShape 10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1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2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89" name="CustomShape 13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90" name="CustomShape 14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ESS.png" descr=""/>
          <p:cNvPicPr/>
          <p:nvPr/>
        </p:nvPicPr>
        <p:blipFill>
          <a:blip r:embed="rId9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92" name="Group 15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93" name="Group 16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94" name="CustomShape 17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95" name="logoill.pdf" descr=""/>
              <p:cNvPicPr/>
              <p:nvPr/>
            </p:nvPicPr>
            <p:blipFill>
              <a:blip r:embed="rId10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6" name="mcstas-logo.pdf" descr=""/>
              <p:cNvPicPr/>
              <p:nvPr/>
            </p:nvPicPr>
            <p:blipFill>
              <a:blip r:embed="rId11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7" name="image21.png" descr=""/>
              <p:cNvPicPr/>
              <p:nvPr/>
            </p:nvPicPr>
            <p:blipFill>
              <a:blip r:embed="rId12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8" name="ku-logo.pdf" descr=""/>
              <p:cNvPicPr/>
              <p:nvPr/>
            </p:nvPicPr>
            <p:blipFill>
              <a:blip r:embed="rId13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9" name="ESS_Logo_Frugal_Blue_cmyk.png" descr=""/>
              <p:cNvPicPr/>
              <p:nvPr/>
            </p:nvPicPr>
            <p:blipFill>
              <a:blip r:embed="rId14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00" name="Image" descr=""/>
            <p:cNvPicPr/>
            <p:nvPr/>
          </p:nvPicPr>
          <p:blipFill>
            <a:blip r:embed="rId15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01" name="CustomShape 18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102" name="PlaceHolder 19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3" name="PlaceHolder 20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146" name="Group 6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147" name="Group 7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148" name="CustomShape 8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49" name="logoill.pdf" descr=""/>
              <p:cNvPicPr/>
              <p:nvPr/>
            </p:nvPicPr>
            <p:blipFill>
              <a:blip r:embed="rId3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50" name="mcstas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51" name="image21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52" name="ku-logo.pdf" descr=""/>
              <p:cNvPicPr/>
              <p:nvPr/>
            </p:nvPicPr>
            <p:blipFill>
              <a:blip r:embed="rId6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53" name="ESS_Logo_Frugal_Blue_cmyk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54" name="Image" descr=""/>
            <p:cNvPicPr/>
            <p:nvPr/>
          </p:nvPicPr>
          <p:blipFill>
            <a:blip r:embed="rId8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55" name="CustomShape 9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156" name="PlaceHolder 10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7" name="PlaceHolder 11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 hidden="1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 hidden="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 hidden="1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197" name="CustomShape 4" hidden="1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198" name="CustomShape 5" hidden="1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9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200" name="Group 6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201" name="Group 7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202" name="CustomShape 8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03" name="logoill.pdf" descr=""/>
              <p:cNvPicPr/>
              <p:nvPr/>
            </p:nvPicPr>
            <p:blipFill>
              <a:blip r:embed="rId3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04" name="mcstas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05" name="image21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06" name="ku-logo.pdf" descr=""/>
              <p:cNvPicPr/>
              <p:nvPr/>
            </p:nvPicPr>
            <p:blipFill>
              <a:blip r:embed="rId6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07" name="ESS_Logo_Frugal_Blue_cmyk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208" name="Image" descr=""/>
            <p:cNvPicPr/>
            <p:nvPr/>
          </p:nvPicPr>
          <p:blipFill>
            <a:blip r:embed="rId8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09" name="CustomShape 9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210" name="CustomShape 10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2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13" name="CustomShape 13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14" name="CustomShape 14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5" name="Group 15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216" name="Group 16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217" name="CustomShape 17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18" name="logoill.pdf" descr=""/>
              <p:cNvPicPr/>
              <p:nvPr/>
            </p:nvPicPr>
            <p:blipFill>
              <a:blip r:embed="rId9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19" name="mcstas-logo.pdf" descr=""/>
              <p:cNvPicPr/>
              <p:nvPr/>
            </p:nvPicPr>
            <p:blipFill>
              <a:blip r:embed="rId10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20" name="image21.png" descr=""/>
              <p:cNvPicPr/>
              <p:nvPr/>
            </p:nvPicPr>
            <p:blipFill>
              <a:blip r:embed="rId11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21" name="ku-logo.pdf" descr=""/>
              <p:cNvPicPr/>
              <p:nvPr/>
            </p:nvPicPr>
            <p:blipFill>
              <a:blip r:embed="rId12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22" name="ESS_Logo_Frugal_Blue_cmyk.png" descr=""/>
              <p:cNvPicPr/>
              <p:nvPr/>
            </p:nvPicPr>
            <p:blipFill>
              <a:blip r:embed="rId13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223" name="Image" descr=""/>
            <p:cNvPicPr/>
            <p:nvPr/>
          </p:nvPicPr>
          <p:blipFill>
            <a:blip r:embed="rId14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24" name="CustomShape 18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pic>
        <p:nvPicPr>
          <p:cNvPr id="225" name="ESS.png" descr=""/>
          <p:cNvPicPr/>
          <p:nvPr/>
        </p:nvPicPr>
        <p:blipFill>
          <a:blip r:embed="rId15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sp>
        <p:nvSpPr>
          <p:cNvPr id="226" name="PlaceHolder 19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7" name="PlaceHolder 20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 hidden="1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 hidden="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 hidden="1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67" name="CustomShape 4" hidden="1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68" name="CustomShape 5" hidden="1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270" name="Group 6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271" name="Group 7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272" name="CustomShape 8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73" name="logoill.pdf" descr=""/>
              <p:cNvPicPr/>
              <p:nvPr/>
            </p:nvPicPr>
            <p:blipFill>
              <a:blip r:embed="rId3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74" name="mcstas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75" name="image21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76" name="ku-logo.pdf" descr=""/>
              <p:cNvPicPr/>
              <p:nvPr/>
            </p:nvPicPr>
            <p:blipFill>
              <a:blip r:embed="rId6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77" name="ESS_Logo_Frugal_Blue_cmyk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278" name="Image" descr=""/>
            <p:cNvPicPr/>
            <p:nvPr/>
          </p:nvPicPr>
          <p:blipFill>
            <a:blip r:embed="rId8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79" name="CustomShape 9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280" name="CustomShape 10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2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83" name="CustomShape 13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84" name="CustomShape 14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5" name="Group 15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286" name="Group 16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287" name="CustomShape 17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88" name="logoill.pdf" descr=""/>
              <p:cNvPicPr/>
              <p:nvPr/>
            </p:nvPicPr>
            <p:blipFill>
              <a:blip r:embed="rId9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89" name="mcstas-logo.pdf" descr=""/>
              <p:cNvPicPr/>
              <p:nvPr/>
            </p:nvPicPr>
            <p:blipFill>
              <a:blip r:embed="rId10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90" name="image21.png" descr=""/>
              <p:cNvPicPr/>
              <p:nvPr/>
            </p:nvPicPr>
            <p:blipFill>
              <a:blip r:embed="rId11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91" name="ku-logo.pdf" descr=""/>
              <p:cNvPicPr/>
              <p:nvPr/>
            </p:nvPicPr>
            <p:blipFill>
              <a:blip r:embed="rId12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92" name="ESS_Logo_Frugal_Blue_cmyk.png" descr=""/>
              <p:cNvPicPr/>
              <p:nvPr/>
            </p:nvPicPr>
            <p:blipFill>
              <a:blip r:embed="rId13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293" name="Image" descr=""/>
            <p:cNvPicPr/>
            <p:nvPr/>
          </p:nvPicPr>
          <p:blipFill>
            <a:blip r:embed="rId14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94" name="CustomShape 18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pic>
        <p:nvPicPr>
          <p:cNvPr id="295" name="ESS.png" descr=""/>
          <p:cNvPicPr/>
          <p:nvPr/>
        </p:nvPicPr>
        <p:blipFill>
          <a:blip r:embed="rId15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sp>
        <p:nvSpPr>
          <p:cNvPr id="296" name="PlaceHolder 19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7" name="PlaceHolder 20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tif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1.tif"/><Relationship Id="rId2" Type="http://schemas.openxmlformats.org/officeDocument/2006/relationships/image" Target="../media/image92.tif"/><Relationship Id="rId3" Type="http://schemas.openxmlformats.org/officeDocument/2006/relationships/image" Target="../media/image93.tif"/><Relationship Id="rId4" Type="http://schemas.openxmlformats.org/officeDocument/2006/relationships/image" Target="../media/image94.tif"/><Relationship Id="rId5" Type="http://schemas.openxmlformats.org/officeDocument/2006/relationships/image" Target="../media/image95.tif"/><Relationship Id="rId6" Type="http://schemas.openxmlformats.org/officeDocument/2006/relationships/image" Target="../media/image96.tif"/><Relationship Id="rId7" Type="http://schemas.openxmlformats.org/officeDocument/2006/relationships/image" Target="../media/image97.tif"/><Relationship Id="rId8" Type="http://schemas.openxmlformats.org/officeDocument/2006/relationships/image" Target="../media/image98.tif"/><Relationship Id="rId9" Type="http://schemas.openxmlformats.org/officeDocument/2006/relationships/image" Target="../media/image99.tif"/><Relationship Id="rId10" Type="http://schemas.openxmlformats.org/officeDocument/2006/relationships/image" Target="../media/image100.tif"/><Relationship Id="rId11" Type="http://schemas.openxmlformats.org/officeDocument/2006/relationships/image" Target="../media/image101.tif"/><Relationship Id="rId12" Type="http://schemas.openxmlformats.org/officeDocument/2006/relationships/image" Target="../media/image102.tif"/><Relationship Id="rId13" Type="http://schemas.openxmlformats.org/officeDocument/2006/relationships/image" Target="../media/image103.tif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jpeg"/><Relationship Id="rId17" Type="http://schemas.openxmlformats.org/officeDocument/2006/relationships/image" Target="../media/image107.tif"/><Relationship Id="rId18" Type="http://schemas.openxmlformats.org/officeDocument/2006/relationships/image" Target="../media/image108.png"/><Relationship Id="rId19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249840" y="3545280"/>
            <a:ext cx="10839240" cy="270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93000"/>
              </a:lnSpc>
            </a:pPr>
            <a:r>
              <a:rPr b="1" lang="en-GB" sz="7600" spc="-1" strike="noStrike">
                <a:solidFill>
                  <a:srgbClr val="000000"/>
                </a:solidFill>
                <a:latin typeface="Arial"/>
                <a:ea typeface="Arial"/>
              </a:rPr>
              <a:t>Realistic Laue cameras</a:t>
            </a:r>
            <a:br/>
            <a:r>
              <a:rPr b="0" i="1" lang="en-GB" sz="3300" spc="-1" strike="noStrike">
                <a:solidFill>
                  <a:srgbClr val="000000"/>
                </a:solidFill>
                <a:latin typeface="Arial"/>
                <a:ea typeface="Arial"/>
              </a:rPr>
              <a:t>- using McStas keywords and a look at polycrystal-samples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246960" y="1704960"/>
            <a:ext cx="10839240" cy="1659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7" name="Group 4"/>
          <p:cNvGrpSpPr/>
          <p:nvPr/>
        </p:nvGrpSpPr>
        <p:grpSpPr>
          <a:xfrm>
            <a:off x="7921440" y="1104840"/>
            <a:ext cx="983520" cy="1026360"/>
            <a:chOff x="7921440" y="1104840"/>
            <a:chExt cx="983520" cy="1026360"/>
          </a:xfrm>
        </p:grpSpPr>
        <p:grpSp>
          <p:nvGrpSpPr>
            <p:cNvPr id="338" name="Group 5"/>
            <p:cNvGrpSpPr/>
            <p:nvPr/>
          </p:nvGrpSpPr>
          <p:grpSpPr>
            <a:xfrm>
              <a:off x="7921440" y="1104840"/>
              <a:ext cx="983520" cy="847440"/>
              <a:chOff x="7921440" y="1104840"/>
              <a:chExt cx="983520" cy="847440"/>
            </a:xfrm>
          </p:grpSpPr>
          <p:pic>
            <p:nvPicPr>
              <p:cNvPr id="339" name="logoill.pdf" descr=""/>
              <p:cNvPicPr/>
              <p:nvPr/>
            </p:nvPicPr>
            <p:blipFill>
              <a:blip r:embed="rId1"/>
              <a:stretch/>
            </p:blipFill>
            <p:spPr>
              <a:xfrm>
                <a:off x="8581320" y="1728360"/>
                <a:ext cx="221760" cy="212040"/>
              </a:xfrm>
              <a:prstGeom prst="rect">
                <a:avLst/>
              </a:prstGeom>
              <a:ln w="12600">
                <a:noFill/>
              </a:ln>
              <a:effectLst>
                <a:outerShdw algn="b" blurRad="0" dir="5400000" dist="50760" kx="0" ky="0" rotWithShape="0" sx="100000" sy="1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340" name="mcstas-logo.pdf" descr=""/>
              <p:cNvPicPr/>
              <p:nvPr/>
            </p:nvPicPr>
            <p:blipFill>
              <a:blip r:embed="rId2"/>
              <a:stretch/>
            </p:blipFill>
            <p:spPr>
              <a:xfrm>
                <a:off x="7921440" y="1104840"/>
                <a:ext cx="983520" cy="577080"/>
              </a:xfrm>
              <a:prstGeom prst="rect">
                <a:avLst/>
              </a:prstGeom>
              <a:ln w="12600">
                <a:noFill/>
              </a:ln>
              <a:effectLst>
                <a:outerShdw algn="b" blurRad="0" dir="5400000" dist="50760" kx="0" ky="0" rotWithShape="0" sx="100000" sy="1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341" name="PSI-Logo_trans.png" descr=""/>
              <p:cNvPicPr/>
              <p:nvPr/>
            </p:nvPicPr>
            <p:blipFill>
              <a:blip r:embed="rId3"/>
              <a:stretch/>
            </p:blipFill>
            <p:spPr>
              <a:xfrm>
                <a:off x="8287920" y="1784880"/>
                <a:ext cx="276480" cy="100440"/>
              </a:xfrm>
              <a:prstGeom prst="rect">
                <a:avLst/>
              </a:prstGeom>
              <a:ln w="12600">
                <a:noFill/>
              </a:ln>
              <a:effectLst>
                <a:outerShdw algn="b" blurRad="0" dir="5400000" dist="50760" kx="0" ky="0" rotWithShape="0" sx="100000" sy="1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342" name="ku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8098920" y="1716840"/>
                <a:ext cx="173160" cy="2354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343" name="DTU_logo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921440" y="1716840"/>
                <a:ext cx="161640" cy="23508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344" name="ESS_Logo_Frugal_Blue_cmyk.png" descr=""/>
            <p:cNvPicPr/>
            <p:nvPr/>
          </p:nvPicPr>
          <p:blipFill>
            <a:blip r:embed="rId6"/>
            <a:stretch/>
          </p:blipFill>
          <p:spPr>
            <a:xfrm>
              <a:off x="8212680" y="1928520"/>
              <a:ext cx="377640" cy="202680"/>
            </a:xfrm>
            <a:prstGeom prst="rect">
              <a:avLst/>
            </a:prstGeom>
            <a:ln w="1260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2"/>
          <p:cNvSpPr/>
          <p:nvPr/>
        </p:nvSpPr>
        <p:spPr>
          <a:xfrm>
            <a:off x="1615680" y="536400"/>
            <a:ext cx="5947560" cy="30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From single crystal / crystallites to powder….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1672200" y="1581480"/>
            <a:ext cx="1820880" cy="24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44000" indent="-1432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Helvetica"/>
              <a:buChar char="l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Single crystal     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398" name="pasted-image.tiff" descr=""/>
          <p:cNvPicPr/>
          <p:nvPr/>
        </p:nvPicPr>
        <p:blipFill>
          <a:blip r:embed="rId1"/>
          <a:stretch/>
        </p:blipFill>
        <p:spPr>
          <a:xfrm>
            <a:off x="1933920" y="2080080"/>
            <a:ext cx="1492560" cy="2062800"/>
          </a:xfrm>
          <a:prstGeom prst="rect">
            <a:avLst/>
          </a:prstGeom>
          <a:ln w="12600">
            <a:noFill/>
          </a:ln>
        </p:spPr>
      </p:pic>
      <p:sp>
        <p:nvSpPr>
          <p:cNvPr id="399" name="CustomShape 4"/>
          <p:cNvSpPr/>
          <p:nvPr/>
        </p:nvSpPr>
        <p:spPr>
          <a:xfrm>
            <a:off x="4125600" y="1630440"/>
            <a:ext cx="2774160" cy="57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44000" indent="-143280">
              <a:lnSpc>
                <a:spcPct val="9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Helvetica"/>
              <a:buChar char="l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Polycrystal with a little disorder, i.e. a </a:t>
            </a: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preferred orientation, texture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400" name="pasted-image.tiff" descr=""/>
          <p:cNvPicPr/>
          <p:nvPr/>
        </p:nvPicPr>
        <p:blipFill>
          <a:blip r:embed="rId2"/>
          <a:stretch/>
        </p:blipFill>
        <p:spPr>
          <a:xfrm rot="21074400">
            <a:off x="4507560" y="2632320"/>
            <a:ext cx="334440" cy="462240"/>
          </a:xfrm>
          <a:prstGeom prst="rect">
            <a:avLst/>
          </a:prstGeom>
          <a:ln w="12600">
            <a:noFill/>
          </a:ln>
        </p:spPr>
      </p:pic>
      <p:pic>
        <p:nvPicPr>
          <p:cNvPr id="401" name="pasted-image.tiff" descr=""/>
          <p:cNvPicPr/>
          <p:nvPr/>
        </p:nvPicPr>
        <p:blipFill>
          <a:blip r:embed="rId3"/>
          <a:stretch/>
        </p:blipFill>
        <p:spPr>
          <a:xfrm rot="1064400">
            <a:off x="4947840" y="2401200"/>
            <a:ext cx="325440" cy="450000"/>
          </a:xfrm>
          <a:prstGeom prst="rect">
            <a:avLst/>
          </a:prstGeom>
          <a:ln w="12600">
            <a:noFill/>
          </a:ln>
        </p:spPr>
      </p:pic>
      <p:pic>
        <p:nvPicPr>
          <p:cNvPr id="402" name="pasted-image.tiff" descr=""/>
          <p:cNvPicPr/>
          <p:nvPr/>
        </p:nvPicPr>
        <p:blipFill>
          <a:blip r:embed="rId4"/>
          <a:stretch/>
        </p:blipFill>
        <p:spPr>
          <a:xfrm rot="21401400">
            <a:off x="5165280" y="2886840"/>
            <a:ext cx="334080" cy="462600"/>
          </a:xfrm>
          <a:prstGeom prst="rect">
            <a:avLst/>
          </a:prstGeom>
          <a:ln w="12600">
            <a:noFill/>
          </a:ln>
        </p:spPr>
      </p:pic>
      <p:pic>
        <p:nvPicPr>
          <p:cNvPr id="403" name="pasted-image.tiff" descr=""/>
          <p:cNvPicPr/>
          <p:nvPr/>
        </p:nvPicPr>
        <p:blipFill>
          <a:blip r:embed="rId5"/>
          <a:stretch/>
        </p:blipFill>
        <p:spPr>
          <a:xfrm rot="961200">
            <a:off x="4668840" y="3053520"/>
            <a:ext cx="378720" cy="523800"/>
          </a:xfrm>
          <a:prstGeom prst="rect">
            <a:avLst/>
          </a:prstGeom>
          <a:ln w="12600">
            <a:noFill/>
          </a:ln>
        </p:spPr>
      </p:pic>
      <p:pic>
        <p:nvPicPr>
          <p:cNvPr id="404" name="pasted-image.tiff" descr=""/>
          <p:cNvPicPr/>
          <p:nvPr/>
        </p:nvPicPr>
        <p:blipFill>
          <a:blip r:embed="rId6"/>
          <a:stretch/>
        </p:blipFill>
        <p:spPr>
          <a:xfrm rot="20859000">
            <a:off x="5045040" y="3449880"/>
            <a:ext cx="328320" cy="453960"/>
          </a:xfrm>
          <a:prstGeom prst="rect">
            <a:avLst/>
          </a:prstGeom>
          <a:ln w="12600">
            <a:noFill/>
          </a:ln>
        </p:spPr>
      </p:pic>
      <p:pic>
        <p:nvPicPr>
          <p:cNvPr id="405" name="pasted-image.tiff" descr=""/>
          <p:cNvPicPr/>
          <p:nvPr/>
        </p:nvPicPr>
        <p:blipFill>
          <a:blip r:embed="rId7"/>
          <a:stretch/>
        </p:blipFill>
        <p:spPr>
          <a:xfrm rot="369600">
            <a:off x="5519520" y="3584160"/>
            <a:ext cx="318960" cy="441360"/>
          </a:xfrm>
          <a:prstGeom prst="rect">
            <a:avLst/>
          </a:prstGeom>
          <a:ln w="12600">
            <a:noFill/>
          </a:ln>
        </p:spPr>
      </p:pic>
      <p:pic>
        <p:nvPicPr>
          <p:cNvPr id="406" name="pasted-image.tiff" descr=""/>
          <p:cNvPicPr/>
          <p:nvPr/>
        </p:nvPicPr>
        <p:blipFill>
          <a:blip r:embed="rId8"/>
          <a:stretch/>
        </p:blipFill>
        <p:spPr>
          <a:xfrm rot="20937000">
            <a:off x="5337000" y="4076640"/>
            <a:ext cx="327960" cy="453960"/>
          </a:xfrm>
          <a:prstGeom prst="rect">
            <a:avLst/>
          </a:prstGeom>
          <a:ln w="12600">
            <a:noFill/>
          </a:ln>
        </p:spPr>
      </p:pic>
      <p:pic>
        <p:nvPicPr>
          <p:cNvPr id="407" name="pasted-image.tiff" descr=""/>
          <p:cNvPicPr/>
          <p:nvPr/>
        </p:nvPicPr>
        <p:blipFill>
          <a:blip r:embed="rId9"/>
          <a:stretch/>
        </p:blipFill>
        <p:spPr>
          <a:xfrm rot="1137000">
            <a:off x="4845960" y="3863880"/>
            <a:ext cx="371520" cy="513720"/>
          </a:xfrm>
          <a:prstGeom prst="rect">
            <a:avLst/>
          </a:prstGeom>
          <a:ln w="12600">
            <a:noFill/>
          </a:ln>
        </p:spPr>
      </p:pic>
      <p:pic>
        <p:nvPicPr>
          <p:cNvPr id="408" name="pasted-image.tiff" descr=""/>
          <p:cNvPicPr/>
          <p:nvPr/>
        </p:nvPicPr>
        <p:blipFill>
          <a:blip r:embed="rId10"/>
          <a:stretch/>
        </p:blipFill>
        <p:spPr>
          <a:xfrm rot="20673000">
            <a:off x="5821920" y="2641320"/>
            <a:ext cx="328320" cy="454320"/>
          </a:xfrm>
          <a:prstGeom prst="rect">
            <a:avLst/>
          </a:prstGeom>
          <a:ln w="12600">
            <a:noFill/>
          </a:ln>
        </p:spPr>
      </p:pic>
      <p:pic>
        <p:nvPicPr>
          <p:cNvPr id="409" name="pasted-image.tiff" descr=""/>
          <p:cNvPicPr/>
          <p:nvPr/>
        </p:nvPicPr>
        <p:blipFill>
          <a:blip r:embed="rId11"/>
          <a:stretch/>
        </p:blipFill>
        <p:spPr>
          <a:xfrm rot="20920800">
            <a:off x="6313320" y="2641680"/>
            <a:ext cx="318960" cy="441720"/>
          </a:xfrm>
          <a:prstGeom prst="rect">
            <a:avLst/>
          </a:prstGeom>
          <a:ln w="12600">
            <a:noFill/>
          </a:ln>
        </p:spPr>
      </p:pic>
      <p:pic>
        <p:nvPicPr>
          <p:cNvPr id="410" name="pasted-image.tiff" descr=""/>
          <p:cNvPicPr/>
          <p:nvPr/>
        </p:nvPicPr>
        <p:blipFill>
          <a:blip r:embed="rId12"/>
          <a:stretch/>
        </p:blipFill>
        <p:spPr>
          <a:xfrm rot="20675400">
            <a:off x="6275520" y="3164040"/>
            <a:ext cx="328320" cy="453960"/>
          </a:xfrm>
          <a:prstGeom prst="rect">
            <a:avLst/>
          </a:prstGeom>
          <a:ln w="12600">
            <a:noFill/>
          </a:ln>
        </p:spPr>
      </p:pic>
      <p:pic>
        <p:nvPicPr>
          <p:cNvPr id="411" name="pasted-image.tiff" descr=""/>
          <p:cNvPicPr/>
          <p:nvPr/>
        </p:nvPicPr>
        <p:blipFill>
          <a:blip r:embed="rId13"/>
          <a:stretch/>
        </p:blipFill>
        <p:spPr>
          <a:xfrm rot="594000">
            <a:off x="5751360" y="3087360"/>
            <a:ext cx="371880" cy="513720"/>
          </a:xfrm>
          <a:prstGeom prst="rect">
            <a:avLst/>
          </a:prstGeom>
          <a:ln w="12600">
            <a:noFill/>
          </a:ln>
        </p:spPr>
      </p:pic>
      <p:pic>
        <p:nvPicPr>
          <p:cNvPr id="412" name="Potassium_Humate_Shiny_Powder.tiff" descr=""/>
          <p:cNvPicPr/>
          <p:nvPr/>
        </p:nvPicPr>
        <p:blipFill>
          <a:blip r:embed="rId14"/>
          <a:stretch/>
        </p:blipFill>
        <p:spPr>
          <a:xfrm>
            <a:off x="6795000" y="2455920"/>
            <a:ext cx="3057840" cy="1720440"/>
          </a:xfrm>
          <a:prstGeom prst="rect">
            <a:avLst/>
          </a:prstGeom>
          <a:ln w="12600">
            <a:noFill/>
          </a:ln>
        </p:spPr>
      </p:pic>
      <p:sp>
        <p:nvSpPr>
          <p:cNvPr id="413" name="CustomShape 5"/>
          <p:cNvSpPr/>
          <p:nvPr/>
        </p:nvSpPr>
        <p:spPr>
          <a:xfrm>
            <a:off x="7532640" y="1522080"/>
            <a:ext cx="19702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36440" indent="-13572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Helvetica"/>
              <a:buChar char="l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Arial"/>
              </a:rPr>
              <a:t>Powder with complete disorder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414" name="FibDiffSketch.png" descr=""/>
          <p:cNvPicPr/>
          <p:nvPr/>
        </p:nvPicPr>
        <p:blipFill>
          <a:blip r:embed="rId15"/>
          <a:stretch/>
        </p:blipFill>
        <p:spPr>
          <a:xfrm>
            <a:off x="3746880" y="4633920"/>
            <a:ext cx="1764000" cy="1763280"/>
          </a:xfrm>
          <a:prstGeom prst="rect">
            <a:avLst/>
          </a:prstGeom>
          <a:ln w="12600">
            <a:noFill/>
          </a:ln>
        </p:spPr>
      </p:pic>
      <p:pic>
        <p:nvPicPr>
          <p:cNvPr id="415" name="figure7.jpg" descr=""/>
          <p:cNvPicPr/>
          <p:nvPr/>
        </p:nvPicPr>
        <p:blipFill>
          <a:blip r:embed="rId16"/>
          <a:stretch/>
        </p:blipFill>
        <p:spPr>
          <a:xfrm>
            <a:off x="5773680" y="4779360"/>
            <a:ext cx="1492560" cy="1473480"/>
          </a:xfrm>
          <a:prstGeom prst="rect">
            <a:avLst/>
          </a:prstGeom>
          <a:ln w="12600">
            <a:noFill/>
          </a:ln>
        </p:spPr>
      </p:pic>
      <p:pic>
        <p:nvPicPr>
          <p:cNvPr id="416" name="pasted-image.tiff" descr=""/>
          <p:cNvPicPr/>
          <p:nvPr/>
        </p:nvPicPr>
        <p:blipFill>
          <a:blip r:embed="rId17"/>
          <a:stretch/>
        </p:blipFill>
        <p:spPr>
          <a:xfrm rot="5399400">
            <a:off x="1556640" y="5065920"/>
            <a:ext cx="2247120" cy="936000"/>
          </a:xfrm>
          <a:prstGeom prst="rect">
            <a:avLst/>
          </a:prstGeom>
          <a:ln w="12600">
            <a:noFill/>
          </a:ln>
        </p:spPr>
      </p:pic>
      <p:pic>
        <p:nvPicPr>
          <p:cNvPr id="417" name="pasted-image.png" descr=""/>
          <p:cNvPicPr/>
          <p:nvPr/>
        </p:nvPicPr>
        <p:blipFill>
          <a:blip r:embed="rId18"/>
          <a:stretch/>
        </p:blipFill>
        <p:spPr>
          <a:xfrm>
            <a:off x="7821720" y="4665240"/>
            <a:ext cx="1820880" cy="15120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2"/>
          <p:cNvSpPr/>
          <p:nvPr/>
        </p:nvSpPr>
        <p:spPr>
          <a:xfrm>
            <a:off x="1617480" y="536760"/>
            <a:ext cx="823320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Powder SX combination</a:t>
            </a:r>
            <a:endParaRPr b="0" lang="en-GB" sz="3800" spc="-1" strike="noStrike">
              <a:latin typeface="Arial"/>
            </a:endParaRPr>
          </a:p>
        </p:txBody>
      </p:sp>
      <p:grpSp>
        <p:nvGrpSpPr>
          <p:cNvPr id="420" name="Group 3"/>
          <p:cNvGrpSpPr/>
          <p:nvPr/>
        </p:nvGrpSpPr>
        <p:grpSpPr>
          <a:xfrm>
            <a:off x="7898400" y="1908720"/>
            <a:ext cx="1498320" cy="995040"/>
            <a:chOff x="7898400" y="1908720"/>
            <a:chExt cx="1498320" cy="995040"/>
          </a:xfrm>
        </p:grpSpPr>
        <p:sp>
          <p:nvSpPr>
            <p:cNvPr id="421" name="CustomShape 4"/>
            <p:cNvSpPr/>
            <p:nvPr/>
          </p:nvSpPr>
          <p:spPr>
            <a:xfrm>
              <a:off x="7898400" y="1908720"/>
              <a:ext cx="1410480" cy="99504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5"/>
            <p:cNvSpPr/>
            <p:nvPr/>
          </p:nvSpPr>
          <p:spPr>
            <a:xfrm>
              <a:off x="8610120" y="2406600"/>
              <a:ext cx="786600" cy="341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9320" rIns="49320" tIns="49320" bIns="49320">
              <a:spAutoFit/>
            </a:bodyPr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b="0" lang="en-GB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Powder</a:t>
              </a:r>
              <a:endParaRPr b="0" lang="en-GB" sz="1600" spc="-1" strike="noStrike">
                <a:latin typeface="Arial"/>
              </a:endParaRPr>
            </a:p>
          </p:txBody>
        </p:sp>
      </p:grpSp>
      <p:grpSp>
        <p:nvGrpSpPr>
          <p:cNvPr id="423" name="Group 6"/>
          <p:cNvGrpSpPr/>
          <p:nvPr/>
        </p:nvGrpSpPr>
        <p:grpSpPr>
          <a:xfrm>
            <a:off x="7898400" y="2904480"/>
            <a:ext cx="2063520" cy="995040"/>
            <a:chOff x="7898400" y="2904480"/>
            <a:chExt cx="2063520" cy="995040"/>
          </a:xfrm>
        </p:grpSpPr>
        <p:sp>
          <p:nvSpPr>
            <p:cNvPr id="424" name="CustomShape 7"/>
            <p:cNvSpPr/>
            <p:nvPr/>
          </p:nvSpPr>
          <p:spPr>
            <a:xfrm>
              <a:off x="7898400" y="2904480"/>
              <a:ext cx="1410480" cy="995040"/>
            </a:xfrm>
            <a:prstGeom prst="rect">
              <a:avLst/>
            </a:prstGeom>
            <a:solidFill>
              <a:srgbClr val="ff6d6d"/>
            </a:solidFill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8"/>
            <p:cNvSpPr/>
            <p:nvPr/>
          </p:nvSpPr>
          <p:spPr>
            <a:xfrm>
              <a:off x="8608320" y="3402360"/>
              <a:ext cx="1353600" cy="341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9320" rIns="49320" tIns="49320" bIns="49320">
              <a:spAutoFit/>
            </a:bodyPr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b="0" lang="en-GB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Single Crystal</a:t>
              </a:r>
              <a:endParaRPr b="0" lang="en-GB" sz="1600" spc="-1" strike="noStrike">
                <a:latin typeface="Arial"/>
              </a:endParaRPr>
            </a:p>
          </p:txBody>
        </p:sp>
      </p:grpSp>
      <p:sp>
        <p:nvSpPr>
          <p:cNvPr id="426" name="CustomShape 9"/>
          <p:cNvSpPr/>
          <p:nvPr/>
        </p:nvSpPr>
        <p:spPr>
          <a:xfrm>
            <a:off x="1851480" y="1244880"/>
            <a:ext cx="3734280" cy="68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 marL="191880" indent="-19116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Use a </a:t>
            </a:r>
            <a:r>
              <a:rPr b="1" lang="en-GB" sz="1600" spc="-1" strike="noStrike">
                <a:solidFill>
                  <a:srgbClr val="800080"/>
                </a:solidFill>
                <a:latin typeface="Arial"/>
                <a:ea typeface="Arial"/>
              </a:rPr>
              <a:t>GROUP</a:t>
            </a: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!</a:t>
            </a:r>
            <a:endParaRPr b="0" lang="en-GB" sz="1600" spc="-1" strike="noStrike">
              <a:latin typeface="Arial"/>
            </a:endParaRPr>
          </a:p>
          <a:p>
            <a:pPr marL="191880" indent="-19116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…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but also allow reentry – How?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27" name="Line 10"/>
          <p:cNvSpPr/>
          <p:nvPr/>
        </p:nvSpPr>
        <p:spPr>
          <a:xfrm flipV="1">
            <a:off x="5574240" y="3651120"/>
            <a:ext cx="2822400" cy="249120"/>
          </a:xfrm>
          <a:prstGeom prst="line">
            <a:avLst/>
          </a:prstGeom>
          <a:ln w="3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Line 11"/>
          <p:cNvSpPr/>
          <p:nvPr/>
        </p:nvSpPr>
        <p:spPr>
          <a:xfrm flipV="1">
            <a:off x="8396280" y="2489400"/>
            <a:ext cx="663840" cy="1161720"/>
          </a:xfrm>
          <a:prstGeom prst="line">
            <a:avLst/>
          </a:prstGeom>
          <a:ln w="3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12"/>
          <p:cNvSpPr/>
          <p:nvPr/>
        </p:nvSpPr>
        <p:spPr>
          <a:xfrm>
            <a:off x="9060480" y="2489400"/>
            <a:ext cx="165960" cy="663840"/>
          </a:xfrm>
          <a:prstGeom prst="line">
            <a:avLst/>
          </a:prstGeom>
          <a:ln w="3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Line 13"/>
          <p:cNvSpPr/>
          <p:nvPr/>
        </p:nvSpPr>
        <p:spPr>
          <a:xfrm>
            <a:off x="9226440" y="3153240"/>
            <a:ext cx="1411200" cy="912960"/>
          </a:xfrm>
          <a:prstGeom prst="line">
            <a:avLst/>
          </a:prstGeom>
          <a:ln w="3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4"/>
          <p:cNvSpPr/>
          <p:nvPr/>
        </p:nvSpPr>
        <p:spPr>
          <a:xfrm>
            <a:off x="8313480" y="3568320"/>
            <a:ext cx="165240" cy="16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240">
            <a:solidFill>
              <a:srgbClr val="ff860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5"/>
          <p:cNvSpPr/>
          <p:nvPr/>
        </p:nvSpPr>
        <p:spPr>
          <a:xfrm>
            <a:off x="8977320" y="2406600"/>
            <a:ext cx="165240" cy="16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240">
            <a:solidFill>
              <a:srgbClr val="ff860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6"/>
          <p:cNvSpPr/>
          <p:nvPr/>
        </p:nvSpPr>
        <p:spPr>
          <a:xfrm>
            <a:off x="9143640" y="3070440"/>
            <a:ext cx="165240" cy="16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240">
            <a:solidFill>
              <a:srgbClr val="ff860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7"/>
          <p:cNvSpPr/>
          <p:nvPr/>
        </p:nvSpPr>
        <p:spPr>
          <a:xfrm>
            <a:off x="1934640" y="1908720"/>
            <a:ext cx="3983400" cy="446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COMPONENT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a1 = Arm()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AT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(0,0,0)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 RELATIVE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sample_pos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EXTEND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%{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sample_scatter=0;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%}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COMPONENT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pow = PowderN( … 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AT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(0,h/2,0)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 RELATIVE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a1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GROUP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sample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EXTEND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%{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if(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SCATTERED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) sample_scatter=1;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%}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COMPONENT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sx = Single_crystal( …)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AT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(0,-h/2,0)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 RELATIVE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a1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GROUP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sample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EXTEND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%{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if(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SCATTERED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) sample_scatter=1;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%}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COMPONENT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a2 = Arm()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AT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(0,0,0)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 RELATIVE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a1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WHEN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(sample_scatter)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 JUMP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a1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"/>
          <p:cNvSpPr/>
          <p:nvPr/>
        </p:nvSpPr>
        <p:spPr>
          <a:xfrm>
            <a:off x="3283920" y="3398040"/>
            <a:ext cx="1829160" cy="1828800"/>
          </a:xfrm>
          <a:prstGeom prst="rect">
            <a:avLst/>
          </a:prstGeom>
          <a:noFill/>
          <a:ln w="2556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3"/>
          <p:cNvSpPr/>
          <p:nvPr/>
        </p:nvSpPr>
        <p:spPr>
          <a:xfrm>
            <a:off x="1617480" y="536760"/>
            <a:ext cx="823320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Extending that idea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2100600" y="1410840"/>
            <a:ext cx="5228640" cy="3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 polycrystal as many Single crystals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 rot="21093600">
            <a:off x="3125520" y="1703520"/>
            <a:ext cx="5228640" cy="56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The idea: Cheat a single Single_crystal into believing it is many...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40" name="Line 6"/>
          <p:cNvSpPr/>
          <p:nvPr/>
        </p:nvSpPr>
        <p:spPr>
          <a:xfrm>
            <a:off x="354528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Line 7"/>
          <p:cNvSpPr/>
          <p:nvPr/>
        </p:nvSpPr>
        <p:spPr>
          <a:xfrm>
            <a:off x="374148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Line 8"/>
          <p:cNvSpPr/>
          <p:nvPr/>
        </p:nvSpPr>
        <p:spPr>
          <a:xfrm>
            <a:off x="3937320" y="348264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Line 9"/>
          <p:cNvSpPr/>
          <p:nvPr/>
        </p:nvSpPr>
        <p:spPr>
          <a:xfrm>
            <a:off x="413352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Line 10"/>
          <p:cNvSpPr/>
          <p:nvPr/>
        </p:nvSpPr>
        <p:spPr>
          <a:xfrm>
            <a:off x="432936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Line 11"/>
          <p:cNvSpPr/>
          <p:nvPr/>
        </p:nvSpPr>
        <p:spPr>
          <a:xfrm>
            <a:off x="4525560" y="3502440"/>
            <a:ext cx="360" cy="165960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12"/>
          <p:cNvSpPr/>
          <p:nvPr/>
        </p:nvSpPr>
        <p:spPr>
          <a:xfrm>
            <a:off x="472176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Line 13"/>
          <p:cNvSpPr/>
          <p:nvPr/>
        </p:nvSpPr>
        <p:spPr>
          <a:xfrm>
            <a:off x="491760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14"/>
          <p:cNvSpPr/>
          <p:nvPr/>
        </p:nvSpPr>
        <p:spPr>
          <a:xfrm flipH="1">
            <a:off x="3362400" y="348912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Line 15"/>
          <p:cNvSpPr/>
          <p:nvPr/>
        </p:nvSpPr>
        <p:spPr>
          <a:xfrm flipH="1">
            <a:off x="3355920" y="368532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Line 16"/>
          <p:cNvSpPr/>
          <p:nvPr/>
        </p:nvSpPr>
        <p:spPr>
          <a:xfrm flipH="1">
            <a:off x="3368880" y="388116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Line 17"/>
          <p:cNvSpPr/>
          <p:nvPr/>
        </p:nvSpPr>
        <p:spPr>
          <a:xfrm flipH="1">
            <a:off x="3362400" y="407736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Line 18"/>
          <p:cNvSpPr/>
          <p:nvPr/>
        </p:nvSpPr>
        <p:spPr>
          <a:xfrm flipH="1">
            <a:off x="3355920" y="427320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Line 19"/>
          <p:cNvSpPr/>
          <p:nvPr/>
        </p:nvSpPr>
        <p:spPr>
          <a:xfrm flipH="1">
            <a:off x="3349440" y="446940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Line 20"/>
          <p:cNvSpPr/>
          <p:nvPr/>
        </p:nvSpPr>
        <p:spPr>
          <a:xfrm flipH="1">
            <a:off x="3362400" y="466560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Line 21"/>
          <p:cNvSpPr/>
          <p:nvPr/>
        </p:nvSpPr>
        <p:spPr>
          <a:xfrm flipH="1">
            <a:off x="3355920" y="486144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Line 22"/>
          <p:cNvSpPr/>
          <p:nvPr/>
        </p:nvSpPr>
        <p:spPr>
          <a:xfrm flipH="1">
            <a:off x="3362400" y="505764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23"/>
          <p:cNvSpPr/>
          <p:nvPr/>
        </p:nvSpPr>
        <p:spPr>
          <a:xfrm>
            <a:off x="1911600" y="4181760"/>
            <a:ext cx="1372320" cy="65520"/>
          </a:xfrm>
          <a:prstGeom prst="line">
            <a:avLst/>
          </a:prstGeom>
          <a:ln w="3240">
            <a:solidFill>
              <a:srgbClr val="2a6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24"/>
          <p:cNvSpPr/>
          <p:nvPr/>
        </p:nvSpPr>
        <p:spPr>
          <a:xfrm>
            <a:off x="2499840" y="4116600"/>
            <a:ext cx="195480" cy="195480"/>
          </a:xfrm>
          <a:prstGeom prst="ellipse">
            <a:avLst/>
          </a:prstGeom>
          <a:solidFill>
            <a:srgbClr val="729fcf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2"/>
          <p:cNvSpPr/>
          <p:nvPr/>
        </p:nvSpPr>
        <p:spPr>
          <a:xfrm>
            <a:off x="3290400" y="3398040"/>
            <a:ext cx="1829160" cy="1828800"/>
          </a:xfrm>
          <a:prstGeom prst="rect">
            <a:avLst/>
          </a:prstGeom>
          <a:noFill/>
          <a:ln w="2556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Line 3"/>
          <p:cNvSpPr/>
          <p:nvPr/>
        </p:nvSpPr>
        <p:spPr>
          <a:xfrm>
            <a:off x="355176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Line 4"/>
          <p:cNvSpPr/>
          <p:nvPr/>
        </p:nvSpPr>
        <p:spPr>
          <a:xfrm>
            <a:off x="374796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Line 5"/>
          <p:cNvSpPr/>
          <p:nvPr/>
        </p:nvSpPr>
        <p:spPr>
          <a:xfrm>
            <a:off x="3944160" y="348264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Line 6"/>
          <p:cNvSpPr/>
          <p:nvPr/>
        </p:nvSpPr>
        <p:spPr>
          <a:xfrm>
            <a:off x="414000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Line 7"/>
          <p:cNvSpPr/>
          <p:nvPr/>
        </p:nvSpPr>
        <p:spPr>
          <a:xfrm>
            <a:off x="433620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Line 8"/>
          <p:cNvSpPr/>
          <p:nvPr/>
        </p:nvSpPr>
        <p:spPr>
          <a:xfrm>
            <a:off x="4532040" y="3502440"/>
            <a:ext cx="360" cy="165960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Line 9"/>
          <p:cNvSpPr/>
          <p:nvPr/>
        </p:nvSpPr>
        <p:spPr>
          <a:xfrm>
            <a:off x="472824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Line 10"/>
          <p:cNvSpPr/>
          <p:nvPr/>
        </p:nvSpPr>
        <p:spPr>
          <a:xfrm>
            <a:off x="492408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Line 11"/>
          <p:cNvSpPr/>
          <p:nvPr/>
        </p:nvSpPr>
        <p:spPr>
          <a:xfrm flipH="1">
            <a:off x="3368880" y="348912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Line 12"/>
          <p:cNvSpPr/>
          <p:nvPr/>
        </p:nvSpPr>
        <p:spPr>
          <a:xfrm flipH="1">
            <a:off x="3362400" y="368532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Line 13"/>
          <p:cNvSpPr/>
          <p:nvPr/>
        </p:nvSpPr>
        <p:spPr>
          <a:xfrm flipH="1">
            <a:off x="3375360" y="388116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Line 14"/>
          <p:cNvSpPr/>
          <p:nvPr/>
        </p:nvSpPr>
        <p:spPr>
          <a:xfrm flipH="1">
            <a:off x="3368880" y="407736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15"/>
          <p:cNvSpPr/>
          <p:nvPr/>
        </p:nvSpPr>
        <p:spPr>
          <a:xfrm flipH="1">
            <a:off x="3362400" y="427320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Line 16"/>
          <p:cNvSpPr/>
          <p:nvPr/>
        </p:nvSpPr>
        <p:spPr>
          <a:xfrm flipH="1">
            <a:off x="3355920" y="446940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Line 17"/>
          <p:cNvSpPr/>
          <p:nvPr/>
        </p:nvSpPr>
        <p:spPr>
          <a:xfrm flipH="1">
            <a:off x="3368880" y="466560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Line 18"/>
          <p:cNvSpPr/>
          <p:nvPr/>
        </p:nvSpPr>
        <p:spPr>
          <a:xfrm flipH="1">
            <a:off x="3362400" y="486144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Line 19"/>
          <p:cNvSpPr/>
          <p:nvPr/>
        </p:nvSpPr>
        <p:spPr>
          <a:xfrm flipH="1">
            <a:off x="3368880" y="505764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Line 20"/>
          <p:cNvSpPr/>
          <p:nvPr/>
        </p:nvSpPr>
        <p:spPr>
          <a:xfrm>
            <a:off x="2760840" y="4312440"/>
            <a:ext cx="1372680" cy="65520"/>
          </a:xfrm>
          <a:prstGeom prst="line">
            <a:avLst/>
          </a:prstGeom>
          <a:ln w="12600">
            <a:solidFill>
              <a:srgbClr val="2a6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1"/>
          <p:cNvSpPr/>
          <p:nvPr/>
        </p:nvSpPr>
        <p:spPr>
          <a:xfrm>
            <a:off x="3349440" y="4247280"/>
            <a:ext cx="195480" cy="195480"/>
          </a:xfrm>
          <a:prstGeom prst="ellipse">
            <a:avLst/>
          </a:prstGeom>
          <a:solidFill>
            <a:srgbClr val="729fcf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2"/>
          <p:cNvSpPr/>
          <p:nvPr/>
        </p:nvSpPr>
        <p:spPr>
          <a:xfrm>
            <a:off x="4140360" y="4273560"/>
            <a:ext cx="195480" cy="195480"/>
          </a:xfrm>
          <a:prstGeom prst="rect">
            <a:avLst/>
          </a:prstGeom>
          <a:solidFill>
            <a:srgbClr val="bf0041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Line 23"/>
          <p:cNvSpPr/>
          <p:nvPr/>
        </p:nvSpPr>
        <p:spPr>
          <a:xfrm>
            <a:off x="1911600" y="3789720"/>
            <a:ext cx="1372320" cy="6552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4"/>
          <p:cNvSpPr/>
          <p:nvPr/>
        </p:nvSpPr>
        <p:spPr>
          <a:xfrm>
            <a:off x="2499840" y="3724560"/>
            <a:ext cx="195480" cy="195480"/>
          </a:xfrm>
          <a:prstGeom prst="ellipse">
            <a:avLst/>
          </a:prstGeom>
          <a:solidFill>
            <a:srgbClr val="729fcf">
              <a:alpha val="50000"/>
            </a:srgbClr>
          </a:solidFill>
          <a:ln cap="rnd" w="3240">
            <a:solidFill>
              <a:srgbClr val="3465a4"/>
            </a:solidFill>
            <a:custDash>
              <a:ds d="4200000" sp="1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5"/>
          <p:cNvSpPr/>
          <p:nvPr/>
        </p:nvSpPr>
        <p:spPr>
          <a:xfrm>
            <a:off x="2303640" y="2809800"/>
            <a:ext cx="2286720" cy="3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84" name="CustomShape 26"/>
          <p:cNvSpPr/>
          <p:nvPr/>
        </p:nvSpPr>
        <p:spPr>
          <a:xfrm>
            <a:off x="3362760" y="3685320"/>
            <a:ext cx="188640" cy="195480"/>
          </a:xfrm>
          <a:prstGeom prst="rect">
            <a:avLst/>
          </a:prstGeom>
          <a:solidFill>
            <a:srgbClr val="ffa6a6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"/>
          <p:cNvSpPr/>
          <p:nvPr/>
        </p:nvSpPr>
        <p:spPr>
          <a:xfrm>
            <a:off x="1617480" y="536760"/>
            <a:ext cx="823320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Single_crystal as polycrystal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3290400" y="3398040"/>
            <a:ext cx="1829160" cy="1828800"/>
          </a:xfrm>
          <a:prstGeom prst="rect">
            <a:avLst/>
          </a:prstGeom>
          <a:noFill/>
          <a:ln w="2556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Line 4"/>
          <p:cNvSpPr/>
          <p:nvPr/>
        </p:nvSpPr>
        <p:spPr>
          <a:xfrm>
            <a:off x="355176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Line 5"/>
          <p:cNvSpPr/>
          <p:nvPr/>
        </p:nvSpPr>
        <p:spPr>
          <a:xfrm>
            <a:off x="374796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Line 6"/>
          <p:cNvSpPr/>
          <p:nvPr/>
        </p:nvSpPr>
        <p:spPr>
          <a:xfrm>
            <a:off x="3944160" y="348264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Line 7"/>
          <p:cNvSpPr/>
          <p:nvPr/>
        </p:nvSpPr>
        <p:spPr>
          <a:xfrm>
            <a:off x="414000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Line 8"/>
          <p:cNvSpPr/>
          <p:nvPr/>
        </p:nvSpPr>
        <p:spPr>
          <a:xfrm>
            <a:off x="433620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Line 9"/>
          <p:cNvSpPr/>
          <p:nvPr/>
        </p:nvSpPr>
        <p:spPr>
          <a:xfrm>
            <a:off x="4532040" y="3502440"/>
            <a:ext cx="360" cy="165960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Line 10"/>
          <p:cNvSpPr/>
          <p:nvPr/>
        </p:nvSpPr>
        <p:spPr>
          <a:xfrm>
            <a:off x="472824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Line 11"/>
          <p:cNvSpPr/>
          <p:nvPr/>
        </p:nvSpPr>
        <p:spPr>
          <a:xfrm>
            <a:off x="492408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Line 12"/>
          <p:cNvSpPr/>
          <p:nvPr/>
        </p:nvSpPr>
        <p:spPr>
          <a:xfrm flipH="1">
            <a:off x="3368880" y="348912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Line 13"/>
          <p:cNvSpPr/>
          <p:nvPr/>
        </p:nvSpPr>
        <p:spPr>
          <a:xfrm flipH="1">
            <a:off x="3362400" y="368532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Line 14"/>
          <p:cNvSpPr/>
          <p:nvPr/>
        </p:nvSpPr>
        <p:spPr>
          <a:xfrm flipH="1">
            <a:off x="3375360" y="388116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15"/>
          <p:cNvSpPr/>
          <p:nvPr/>
        </p:nvSpPr>
        <p:spPr>
          <a:xfrm flipH="1">
            <a:off x="3368880" y="407736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Line 16"/>
          <p:cNvSpPr/>
          <p:nvPr/>
        </p:nvSpPr>
        <p:spPr>
          <a:xfrm flipH="1">
            <a:off x="3362400" y="427320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Line 17"/>
          <p:cNvSpPr/>
          <p:nvPr/>
        </p:nvSpPr>
        <p:spPr>
          <a:xfrm flipH="1">
            <a:off x="3355920" y="446940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Line 18"/>
          <p:cNvSpPr/>
          <p:nvPr/>
        </p:nvSpPr>
        <p:spPr>
          <a:xfrm flipH="1">
            <a:off x="3368880" y="466560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Line 19"/>
          <p:cNvSpPr/>
          <p:nvPr/>
        </p:nvSpPr>
        <p:spPr>
          <a:xfrm flipH="1">
            <a:off x="3362400" y="486144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Line 20"/>
          <p:cNvSpPr/>
          <p:nvPr/>
        </p:nvSpPr>
        <p:spPr>
          <a:xfrm flipH="1">
            <a:off x="3368880" y="505764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Line 21"/>
          <p:cNvSpPr/>
          <p:nvPr/>
        </p:nvSpPr>
        <p:spPr>
          <a:xfrm>
            <a:off x="2760840" y="4312440"/>
            <a:ext cx="1372680" cy="6552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2"/>
          <p:cNvSpPr/>
          <p:nvPr/>
        </p:nvSpPr>
        <p:spPr>
          <a:xfrm>
            <a:off x="3349440" y="4247280"/>
            <a:ext cx="195480" cy="195480"/>
          </a:xfrm>
          <a:prstGeom prst="ellipse">
            <a:avLst/>
          </a:prstGeom>
          <a:solidFill>
            <a:srgbClr val="729fcf">
              <a:alpha val="47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3"/>
          <p:cNvSpPr/>
          <p:nvPr/>
        </p:nvSpPr>
        <p:spPr>
          <a:xfrm>
            <a:off x="4140360" y="4273560"/>
            <a:ext cx="195480" cy="195480"/>
          </a:xfrm>
          <a:prstGeom prst="rect">
            <a:avLst/>
          </a:prstGeom>
          <a:solidFill>
            <a:srgbClr val="bf0041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Line 24"/>
          <p:cNvSpPr/>
          <p:nvPr/>
        </p:nvSpPr>
        <p:spPr>
          <a:xfrm>
            <a:off x="1911600" y="3789720"/>
            <a:ext cx="1372320" cy="6552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5"/>
          <p:cNvSpPr/>
          <p:nvPr/>
        </p:nvSpPr>
        <p:spPr>
          <a:xfrm>
            <a:off x="2499840" y="3724560"/>
            <a:ext cx="195480" cy="195480"/>
          </a:xfrm>
          <a:prstGeom prst="ellipse">
            <a:avLst/>
          </a:prstGeom>
          <a:solidFill>
            <a:srgbClr val="729fcf">
              <a:alpha val="50000"/>
            </a:srgbClr>
          </a:solidFill>
          <a:ln cap="rnd" w="3240">
            <a:solidFill>
              <a:srgbClr val="3465a4"/>
            </a:solidFill>
            <a:custDash>
              <a:ds d="4200000" sp="1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6"/>
          <p:cNvSpPr/>
          <p:nvPr/>
        </p:nvSpPr>
        <p:spPr>
          <a:xfrm>
            <a:off x="1584720" y="5305320"/>
            <a:ext cx="2286720" cy="3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11" name="CustomShape 27"/>
          <p:cNvSpPr/>
          <p:nvPr/>
        </p:nvSpPr>
        <p:spPr>
          <a:xfrm>
            <a:off x="6617160" y="2417760"/>
            <a:ext cx="1764000" cy="1698120"/>
          </a:xfrm>
          <a:prstGeom prst="rect">
            <a:avLst/>
          </a:prstGeom>
          <a:solidFill>
            <a:srgbClr val="bf0041">
              <a:alpha val="50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Line 28"/>
          <p:cNvSpPr/>
          <p:nvPr/>
        </p:nvSpPr>
        <p:spPr>
          <a:xfrm>
            <a:off x="5571360" y="3267000"/>
            <a:ext cx="1699200" cy="3268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Line 29"/>
          <p:cNvSpPr/>
          <p:nvPr/>
        </p:nvSpPr>
        <p:spPr>
          <a:xfrm flipH="1">
            <a:off x="7270560" y="3071160"/>
            <a:ext cx="522720" cy="52272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Line 30"/>
          <p:cNvSpPr/>
          <p:nvPr/>
        </p:nvSpPr>
        <p:spPr>
          <a:xfrm>
            <a:off x="6682320" y="2025360"/>
            <a:ext cx="1045800" cy="104580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31"/>
          <p:cNvSpPr/>
          <p:nvPr/>
        </p:nvSpPr>
        <p:spPr>
          <a:xfrm>
            <a:off x="7140240" y="3463200"/>
            <a:ext cx="260640" cy="26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32"/>
          <p:cNvSpPr/>
          <p:nvPr/>
        </p:nvSpPr>
        <p:spPr>
          <a:xfrm>
            <a:off x="7662960" y="2940480"/>
            <a:ext cx="260640" cy="26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Line 33"/>
          <p:cNvSpPr/>
          <p:nvPr/>
        </p:nvSpPr>
        <p:spPr>
          <a:xfrm flipH="1" flipV="1">
            <a:off x="3362400" y="3202200"/>
            <a:ext cx="860760" cy="1071000"/>
          </a:xfrm>
          <a:prstGeom prst="line">
            <a:avLst/>
          </a:prstGeom>
          <a:ln w="12600">
            <a:solidFill>
              <a:srgbClr val="2a6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34"/>
          <p:cNvSpPr/>
          <p:nvPr/>
        </p:nvSpPr>
        <p:spPr>
          <a:xfrm rot="13709400">
            <a:off x="3694680" y="3640320"/>
            <a:ext cx="195480" cy="195480"/>
          </a:xfrm>
          <a:prstGeom prst="ellipse">
            <a:avLst/>
          </a:prstGeom>
          <a:solidFill>
            <a:srgbClr val="729fcf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35"/>
          <p:cNvSpPr/>
          <p:nvPr/>
        </p:nvSpPr>
        <p:spPr>
          <a:xfrm>
            <a:off x="6289560" y="4770000"/>
            <a:ext cx="2510640" cy="81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Scattering events happen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in the crystal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neutron exits.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2"/>
          <p:cNvSpPr/>
          <p:nvPr/>
        </p:nvSpPr>
        <p:spPr>
          <a:xfrm>
            <a:off x="1617480" y="536760"/>
            <a:ext cx="823320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Single_crystal as polycrystal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3290400" y="3398040"/>
            <a:ext cx="1829160" cy="1828800"/>
          </a:xfrm>
          <a:prstGeom prst="rect">
            <a:avLst/>
          </a:prstGeom>
          <a:noFill/>
          <a:ln w="2556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Line 4"/>
          <p:cNvSpPr/>
          <p:nvPr/>
        </p:nvSpPr>
        <p:spPr>
          <a:xfrm>
            <a:off x="355176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Line 5"/>
          <p:cNvSpPr/>
          <p:nvPr/>
        </p:nvSpPr>
        <p:spPr>
          <a:xfrm>
            <a:off x="374796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Line 6"/>
          <p:cNvSpPr/>
          <p:nvPr/>
        </p:nvSpPr>
        <p:spPr>
          <a:xfrm>
            <a:off x="3944160" y="348264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Line 7"/>
          <p:cNvSpPr/>
          <p:nvPr/>
        </p:nvSpPr>
        <p:spPr>
          <a:xfrm>
            <a:off x="414000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Line 8"/>
          <p:cNvSpPr/>
          <p:nvPr/>
        </p:nvSpPr>
        <p:spPr>
          <a:xfrm>
            <a:off x="433620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Line 9"/>
          <p:cNvSpPr/>
          <p:nvPr/>
        </p:nvSpPr>
        <p:spPr>
          <a:xfrm>
            <a:off x="4532040" y="3502440"/>
            <a:ext cx="360" cy="165960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Line 10"/>
          <p:cNvSpPr/>
          <p:nvPr/>
        </p:nvSpPr>
        <p:spPr>
          <a:xfrm>
            <a:off x="472824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Line 11"/>
          <p:cNvSpPr/>
          <p:nvPr/>
        </p:nvSpPr>
        <p:spPr>
          <a:xfrm>
            <a:off x="492408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Line 12"/>
          <p:cNvSpPr/>
          <p:nvPr/>
        </p:nvSpPr>
        <p:spPr>
          <a:xfrm flipH="1">
            <a:off x="3368880" y="348912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Line 13"/>
          <p:cNvSpPr/>
          <p:nvPr/>
        </p:nvSpPr>
        <p:spPr>
          <a:xfrm flipH="1">
            <a:off x="3362400" y="368532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Line 14"/>
          <p:cNvSpPr/>
          <p:nvPr/>
        </p:nvSpPr>
        <p:spPr>
          <a:xfrm flipH="1">
            <a:off x="3375360" y="388116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Line 15"/>
          <p:cNvSpPr/>
          <p:nvPr/>
        </p:nvSpPr>
        <p:spPr>
          <a:xfrm flipH="1">
            <a:off x="3368880" y="407736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Line 16"/>
          <p:cNvSpPr/>
          <p:nvPr/>
        </p:nvSpPr>
        <p:spPr>
          <a:xfrm flipH="1">
            <a:off x="3362400" y="427320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Line 17"/>
          <p:cNvSpPr/>
          <p:nvPr/>
        </p:nvSpPr>
        <p:spPr>
          <a:xfrm flipH="1">
            <a:off x="3355920" y="446940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Line 18"/>
          <p:cNvSpPr/>
          <p:nvPr/>
        </p:nvSpPr>
        <p:spPr>
          <a:xfrm flipH="1">
            <a:off x="3368880" y="466560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Line 19"/>
          <p:cNvSpPr/>
          <p:nvPr/>
        </p:nvSpPr>
        <p:spPr>
          <a:xfrm flipH="1">
            <a:off x="3362400" y="486144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Line 20"/>
          <p:cNvSpPr/>
          <p:nvPr/>
        </p:nvSpPr>
        <p:spPr>
          <a:xfrm flipH="1">
            <a:off x="3368880" y="505764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Line 21"/>
          <p:cNvSpPr/>
          <p:nvPr/>
        </p:nvSpPr>
        <p:spPr>
          <a:xfrm>
            <a:off x="2760840" y="4312440"/>
            <a:ext cx="1372680" cy="6552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22"/>
          <p:cNvSpPr/>
          <p:nvPr/>
        </p:nvSpPr>
        <p:spPr>
          <a:xfrm>
            <a:off x="3349440" y="4247280"/>
            <a:ext cx="195480" cy="195480"/>
          </a:xfrm>
          <a:prstGeom prst="ellipse">
            <a:avLst/>
          </a:prstGeom>
          <a:solidFill>
            <a:srgbClr val="729fcf">
              <a:alpha val="55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23"/>
          <p:cNvSpPr/>
          <p:nvPr/>
        </p:nvSpPr>
        <p:spPr>
          <a:xfrm>
            <a:off x="4140360" y="4273560"/>
            <a:ext cx="195480" cy="195480"/>
          </a:xfrm>
          <a:prstGeom prst="rect">
            <a:avLst/>
          </a:prstGeom>
          <a:solidFill>
            <a:srgbClr val="bf0041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Line 24"/>
          <p:cNvSpPr/>
          <p:nvPr/>
        </p:nvSpPr>
        <p:spPr>
          <a:xfrm>
            <a:off x="1911600" y="3789720"/>
            <a:ext cx="1372320" cy="6552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25"/>
          <p:cNvSpPr/>
          <p:nvPr/>
        </p:nvSpPr>
        <p:spPr>
          <a:xfrm>
            <a:off x="2499840" y="3724560"/>
            <a:ext cx="195480" cy="195480"/>
          </a:xfrm>
          <a:prstGeom prst="ellipse">
            <a:avLst/>
          </a:prstGeom>
          <a:solidFill>
            <a:srgbClr val="729fcf">
              <a:alpha val="50000"/>
            </a:srgbClr>
          </a:solidFill>
          <a:ln cap="rnd" w="3240">
            <a:solidFill>
              <a:srgbClr val="3465a4"/>
            </a:solidFill>
            <a:custDash>
              <a:ds d="4200000" sp="1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26"/>
          <p:cNvSpPr/>
          <p:nvPr/>
        </p:nvSpPr>
        <p:spPr>
          <a:xfrm>
            <a:off x="1584720" y="5305320"/>
            <a:ext cx="2286720" cy="3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46" name="CustomShape 27"/>
          <p:cNvSpPr/>
          <p:nvPr/>
        </p:nvSpPr>
        <p:spPr>
          <a:xfrm>
            <a:off x="6617160" y="2417760"/>
            <a:ext cx="1764000" cy="1698120"/>
          </a:xfrm>
          <a:prstGeom prst="rect">
            <a:avLst/>
          </a:prstGeom>
          <a:solidFill>
            <a:srgbClr val="bf0041">
              <a:alpha val="50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Line 28"/>
          <p:cNvSpPr/>
          <p:nvPr/>
        </p:nvSpPr>
        <p:spPr>
          <a:xfrm>
            <a:off x="5571360" y="3267000"/>
            <a:ext cx="1699200" cy="3268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Line 29"/>
          <p:cNvSpPr/>
          <p:nvPr/>
        </p:nvSpPr>
        <p:spPr>
          <a:xfrm flipH="1">
            <a:off x="7270560" y="3071160"/>
            <a:ext cx="522720" cy="52272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Line 30"/>
          <p:cNvSpPr/>
          <p:nvPr/>
        </p:nvSpPr>
        <p:spPr>
          <a:xfrm>
            <a:off x="6682320" y="2025360"/>
            <a:ext cx="1045800" cy="104580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31"/>
          <p:cNvSpPr/>
          <p:nvPr/>
        </p:nvSpPr>
        <p:spPr>
          <a:xfrm>
            <a:off x="7140240" y="3463200"/>
            <a:ext cx="260640" cy="26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32"/>
          <p:cNvSpPr/>
          <p:nvPr/>
        </p:nvSpPr>
        <p:spPr>
          <a:xfrm>
            <a:off x="7662960" y="2940480"/>
            <a:ext cx="260640" cy="26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Line 33"/>
          <p:cNvSpPr/>
          <p:nvPr/>
        </p:nvSpPr>
        <p:spPr>
          <a:xfrm flipH="1" flipV="1">
            <a:off x="3362400" y="3202200"/>
            <a:ext cx="860760" cy="107100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34"/>
          <p:cNvSpPr/>
          <p:nvPr/>
        </p:nvSpPr>
        <p:spPr>
          <a:xfrm rot="13709400">
            <a:off x="3694680" y="3640320"/>
            <a:ext cx="195480" cy="195480"/>
          </a:xfrm>
          <a:prstGeom prst="ellipse">
            <a:avLst/>
          </a:prstGeom>
          <a:solidFill>
            <a:srgbClr val="729fcf">
              <a:alpha val="55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35"/>
          <p:cNvSpPr/>
          <p:nvPr/>
        </p:nvSpPr>
        <p:spPr>
          <a:xfrm>
            <a:off x="6289560" y="4770000"/>
            <a:ext cx="2510640" cy="81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Scattering events happen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in the crystal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neutron exits.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55" name="CustomShape 36"/>
          <p:cNvSpPr/>
          <p:nvPr/>
        </p:nvSpPr>
        <p:spPr>
          <a:xfrm>
            <a:off x="3218400" y="2287080"/>
            <a:ext cx="2286720" cy="56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inverse 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56" name="Line 37"/>
          <p:cNvSpPr/>
          <p:nvPr/>
        </p:nvSpPr>
        <p:spPr>
          <a:xfrm flipH="1" flipV="1">
            <a:off x="2565000" y="2613600"/>
            <a:ext cx="860400" cy="1071000"/>
          </a:xfrm>
          <a:prstGeom prst="line">
            <a:avLst/>
          </a:prstGeom>
          <a:ln w="12600">
            <a:solidFill>
              <a:srgbClr val="2a6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38"/>
          <p:cNvSpPr/>
          <p:nvPr/>
        </p:nvSpPr>
        <p:spPr>
          <a:xfrm rot="13709400">
            <a:off x="2896920" y="3051360"/>
            <a:ext cx="195480" cy="195480"/>
          </a:xfrm>
          <a:prstGeom prst="ellipse">
            <a:avLst/>
          </a:prstGeom>
          <a:solidFill>
            <a:srgbClr val="729fcf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2"/>
          <p:cNvSpPr/>
          <p:nvPr/>
        </p:nvSpPr>
        <p:spPr>
          <a:xfrm>
            <a:off x="1617480" y="536760"/>
            <a:ext cx="823320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Single_crystal as polycrystal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3290400" y="3398040"/>
            <a:ext cx="1829160" cy="1828800"/>
          </a:xfrm>
          <a:prstGeom prst="rect">
            <a:avLst/>
          </a:prstGeom>
          <a:noFill/>
          <a:ln w="2556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Line 4"/>
          <p:cNvSpPr/>
          <p:nvPr/>
        </p:nvSpPr>
        <p:spPr>
          <a:xfrm>
            <a:off x="355176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Line 5"/>
          <p:cNvSpPr/>
          <p:nvPr/>
        </p:nvSpPr>
        <p:spPr>
          <a:xfrm>
            <a:off x="374796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Line 6"/>
          <p:cNvSpPr/>
          <p:nvPr/>
        </p:nvSpPr>
        <p:spPr>
          <a:xfrm>
            <a:off x="3944160" y="348264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Line 7"/>
          <p:cNvSpPr/>
          <p:nvPr/>
        </p:nvSpPr>
        <p:spPr>
          <a:xfrm>
            <a:off x="414000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Line 8"/>
          <p:cNvSpPr/>
          <p:nvPr/>
        </p:nvSpPr>
        <p:spPr>
          <a:xfrm>
            <a:off x="433620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Line 9"/>
          <p:cNvSpPr/>
          <p:nvPr/>
        </p:nvSpPr>
        <p:spPr>
          <a:xfrm>
            <a:off x="4532040" y="3502440"/>
            <a:ext cx="360" cy="165960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Line 10"/>
          <p:cNvSpPr/>
          <p:nvPr/>
        </p:nvSpPr>
        <p:spPr>
          <a:xfrm>
            <a:off x="4728240" y="348912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Line 11"/>
          <p:cNvSpPr/>
          <p:nvPr/>
        </p:nvSpPr>
        <p:spPr>
          <a:xfrm>
            <a:off x="4924080" y="3495600"/>
            <a:ext cx="36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Line 12"/>
          <p:cNvSpPr/>
          <p:nvPr/>
        </p:nvSpPr>
        <p:spPr>
          <a:xfrm flipH="1">
            <a:off x="3368880" y="348912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Line 13"/>
          <p:cNvSpPr/>
          <p:nvPr/>
        </p:nvSpPr>
        <p:spPr>
          <a:xfrm flipH="1">
            <a:off x="3362400" y="368532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Line 14"/>
          <p:cNvSpPr/>
          <p:nvPr/>
        </p:nvSpPr>
        <p:spPr>
          <a:xfrm flipH="1">
            <a:off x="3375360" y="388116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Line 15"/>
          <p:cNvSpPr/>
          <p:nvPr/>
        </p:nvSpPr>
        <p:spPr>
          <a:xfrm flipH="1">
            <a:off x="3368880" y="407736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Line 16"/>
          <p:cNvSpPr/>
          <p:nvPr/>
        </p:nvSpPr>
        <p:spPr>
          <a:xfrm flipH="1">
            <a:off x="3362400" y="427320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Line 17"/>
          <p:cNvSpPr/>
          <p:nvPr/>
        </p:nvSpPr>
        <p:spPr>
          <a:xfrm flipH="1">
            <a:off x="3355920" y="446940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Line 18"/>
          <p:cNvSpPr/>
          <p:nvPr/>
        </p:nvSpPr>
        <p:spPr>
          <a:xfrm flipH="1">
            <a:off x="3368880" y="466560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Line 19"/>
          <p:cNvSpPr/>
          <p:nvPr/>
        </p:nvSpPr>
        <p:spPr>
          <a:xfrm flipH="1">
            <a:off x="3362400" y="4861440"/>
            <a:ext cx="165996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Line 20"/>
          <p:cNvSpPr/>
          <p:nvPr/>
        </p:nvSpPr>
        <p:spPr>
          <a:xfrm flipH="1">
            <a:off x="3368880" y="5057640"/>
            <a:ext cx="1660320" cy="3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21"/>
          <p:cNvSpPr/>
          <p:nvPr/>
        </p:nvSpPr>
        <p:spPr>
          <a:xfrm>
            <a:off x="4140360" y="4273560"/>
            <a:ext cx="195480" cy="195480"/>
          </a:xfrm>
          <a:prstGeom prst="rect">
            <a:avLst/>
          </a:prstGeom>
          <a:solidFill>
            <a:srgbClr val="bf0041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22"/>
          <p:cNvSpPr/>
          <p:nvPr/>
        </p:nvSpPr>
        <p:spPr>
          <a:xfrm>
            <a:off x="1584720" y="5305320"/>
            <a:ext cx="2286720" cy="3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80" name="CustomShape 23"/>
          <p:cNvSpPr/>
          <p:nvPr/>
        </p:nvSpPr>
        <p:spPr>
          <a:xfrm>
            <a:off x="6617160" y="2417760"/>
            <a:ext cx="1764000" cy="1698120"/>
          </a:xfrm>
          <a:prstGeom prst="rect">
            <a:avLst/>
          </a:prstGeom>
          <a:solidFill>
            <a:srgbClr val="bf0041">
              <a:alpha val="50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Line 24"/>
          <p:cNvSpPr/>
          <p:nvPr/>
        </p:nvSpPr>
        <p:spPr>
          <a:xfrm>
            <a:off x="5571360" y="3267000"/>
            <a:ext cx="1699200" cy="3268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Line 25"/>
          <p:cNvSpPr/>
          <p:nvPr/>
        </p:nvSpPr>
        <p:spPr>
          <a:xfrm flipH="1">
            <a:off x="7270560" y="3071160"/>
            <a:ext cx="522720" cy="52272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Line 26"/>
          <p:cNvSpPr/>
          <p:nvPr/>
        </p:nvSpPr>
        <p:spPr>
          <a:xfrm>
            <a:off x="6682320" y="2025360"/>
            <a:ext cx="1045800" cy="104580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27"/>
          <p:cNvSpPr/>
          <p:nvPr/>
        </p:nvSpPr>
        <p:spPr>
          <a:xfrm>
            <a:off x="7140240" y="3463200"/>
            <a:ext cx="260640" cy="26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28"/>
          <p:cNvSpPr/>
          <p:nvPr/>
        </p:nvSpPr>
        <p:spPr>
          <a:xfrm>
            <a:off x="7662960" y="2940480"/>
            <a:ext cx="260640" cy="26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29"/>
          <p:cNvSpPr/>
          <p:nvPr/>
        </p:nvSpPr>
        <p:spPr>
          <a:xfrm>
            <a:off x="6289560" y="4770000"/>
            <a:ext cx="2510640" cy="81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Scattering events happen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in the crystal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neutron exits.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87" name="CustomShape 30"/>
          <p:cNvSpPr/>
          <p:nvPr/>
        </p:nvSpPr>
        <p:spPr>
          <a:xfrm>
            <a:off x="3218400" y="2287080"/>
            <a:ext cx="2286720" cy="56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inverse 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88" name="Line 31"/>
          <p:cNvSpPr/>
          <p:nvPr/>
        </p:nvSpPr>
        <p:spPr>
          <a:xfrm flipH="1" flipV="1">
            <a:off x="3425400" y="3684600"/>
            <a:ext cx="860760" cy="1071000"/>
          </a:xfrm>
          <a:prstGeom prst="line">
            <a:avLst/>
          </a:prstGeom>
          <a:ln w="12600">
            <a:solidFill>
              <a:srgbClr val="2a6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32"/>
          <p:cNvSpPr/>
          <p:nvPr/>
        </p:nvSpPr>
        <p:spPr>
          <a:xfrm rot="13709400">
            <a:off x="3715920" y="4076640"/>
            <a:ext cx="195480" cy="195480"/>
          </a:xfrm>
          <a:prstGeom prst="ellipse">
            <a:avLst/>
          </a:prstGeom>
          <a:solidFill>
            <a:srgbClr val="729fcf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33"/>
          <p:cNvSpPr/>
          <p:nvPr/>
        </p:nvSpPr>
        <p:spPr>
          <a:xfrm>
            <a:off x="3369240" y="3489480"/>
            <a:ext cx="182160" cy="194760"/>
          </a:xfrm>
          <a:prstGeom prst="rect">
            <a:avLst/>
          </a:prstGeom>
          <a:solidFill>
            <a:srgbClr val="ffa6a6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34"/>
          <p:cNvSpPr/>
          <p:nvPr/>
        </p:nvSpPr>
        <p:spPr>
          <a:xfrm>
            <a:off x="1911600" y="3006000"/>
            <a:ext cx="1348560" cy="81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Neutron may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enter a new 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subcrystal...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2"/>
          <p:cNvSpPr/>
          <p:nvPr/>
        </p:nvSpPr>
        <p:spPr>
          <a:xfrm>
            <a:off x="1728000" y="767880"/>
            <a:ext cx="10978920" cy="57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J-PARC SENJU POLY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594" name="CustomShape 3"/>
          <p:cNvSpPr/>
          <p:nvPr/>
        </p:nvSpPr>
        <p:spPr>
          <a:xfrm>
            <a:off x="1607040" y="1622880"/>
            <a:ext cx="8964360" cy="3566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4360" rIns="54360" tIns="54360" bIns="54360">
            <a:spAutoFit/>
          </a:bodyPr>
          <a:p>
            <a:pPr>
              <a:lnSpc>
                <a:spcPct val="100000"/>
              </a:lnSpc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Let us take a look at a couple of  “real” instrument simulations of Laue Cameras: </a:t>
            </a:r>
            <a:endParaRPr b="0" lang="en-GB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They both reside in GitHub under today / 3_Laue_diffractometers_TOPAZ\&amp; SENJU/</a:t>
            </a:r>
            <a:br/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1. SNS TOPAZ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2. J.PARC SENJU (aka. BL18)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3. </a:t>
            </a:r>
            <a:r>
              <a:rPr b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J.PARC SENJU POLY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Here you need to also copy a datafile for the J-PARC source 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“source_BL18.txt”</a:t>
            </a:r>
            <a:endParaRPr b="0" lang="en-GB" sz="1900" spc="-1" strike="noStrike">
              <a:latin typeface="Arial"/>
            </a:endParaRPr>
          </a:p>
        </p:txBody>
      </p:sp>
      <p:grpSp>
        <p:nvGrpSpPr>
          <p:cNvPr id="595" name="Group 4"/>
          <p:cNvGrpSpPr/>
          <p:nvPr/>
        </p:nvGrpSpPr>
        <p:grpSpPr>
          <a:xfrm>
            <a:off x="6699960" y="3978000"/>
            <a:ext cx="5369760" cy="2677680"/>
            <a:chOff x="6699960" y="3978000"/>
            <a:chExt cx="5369760" cy="2677680"/>
          </a:xfrm>
        </p:grpSpPr>
        <p:sp>
          <p:nvSpPr>
            <p:cNvPr id="596" name="CustomShape 5"/>
            <p:cNvSpPr/>
            <p:nvPr/>
          </p:nvSpPr>
          <p:spPr>
            <a:xfrm rot="20724000">
              <a:off x="6795000" y="4608000"/>
              <a:ext cx="5179680" cy="1417680"/>
            </a:xfrm>
            <a:prstGeom prst="rect">
              <a:avLst/>
            </a:prstGeom>
            <a:solidFill>
              <a:srgbClr val="ff4000"/>
            </a:solidFill>
            <a:ln w="32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6"/>
            <p:cNvSpPr/>
            <p:nvPr/>
          </p:nvSpPr>
          <p:spPr>
            <a:xfrm rot="20724000">
              <a:off x="7724880" y="5049360"/>
              <a:ext cx="3318120" cy="53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4360" rIns="54360" tIns="54360" bIns="5436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Surgeon General’s Warning:</a:t>
              </a:r>
              <a:br/>
              <a:r>
                <a:rPr b="0" lang="en-GB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There are lots of COMPONENTS here</a:t>
              </a:r>
              <a:endParaRPr b="0" lang="en-GB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"/>
          <p:cNvSpPr/>
          <p:nvPr/>
        </p:nvSpPr>
        <p:spPr>
          <a:xfrm>
            <a:off x="1759680" y="1745280"/>
            <a:ext cx="9254520" cy="387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93680" indent="-19296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1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A realistic Laue Camera – How to?</a:t>
            </a:r>
            <a:endParaRPr b="0" lang="en-GB" sz="2600" spc="-1" strike="noStrike">
              <a:latin typeface="Arial"/>
            </a:endParaRPr>
          </a:p>
          <a:p>
            <a:pPr marL="193680" indent="-19296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2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Polycrystals - how to describe them?</a:t>
            </a:r>
            <a:endParaRPr b="0" lang="en-GB" sz="2600" spc="-1" strike="noStrike">
              <a:latin typeface="Arial"/>
            </a:endParaRPr>
          </a:p>
          <a:p>
            <a:pPr marL="193680" indent="-19296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3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Combining a powder sample with a Single Crystal</a:t>
            </a:r>
            <a:endParaRPr b="0" lang="en-GB" sz="2600" spc="-1" strike="noStrike">
              <a:latin typeface="Arial"/>
            </a:endParaRPr>
          </a:p>
          <a:p>
            <a:pPr marL="193680" indent="-19296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4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Tricking the Single_crystal…</a:t>
            </a:r>
            <a:endParaRPr b="0" lang="en-GB" sz="2600" spc="-1" strike="noStrike">
              <a:latin typeface="Arial"/>
            </a:endParaRPr>
          </a:p>
          <a:p>
            <a:pPr marL="193680" indent="-19296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5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A reminder of the GROUP and SPLIT keywords</a:t>
            </a:r>
            <a:endParaRPr b="0" lang="en-GB" sz="2600" spc="-1" strike="noStrike">
              <a:latin typeface="Arial"/>
            </a:endParaRPr>
          </a:p>
          <a:p>
            <a:pPr marL="193680" indent="-19296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6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The dangerous JUMP keyword</a:t>
            </a:r>
            <a:endParaRPr b="0" lang="en-GB" sz="2600" spc="-1" strike="noStrike">
              <a:latin typeface="Arial"/>
            </a:endParaRPr>
          </a:p>
          <a:p>
            <a:pPr marL="193680" indent="-19296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7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A look at the TOPAZ and SENJU instruments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GB" sz="26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1617480" y="536760"/>
            <a:ext cx="823320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Agenda</a:t>
            </a:r>
            <a:endParaRPr b="0" lang="en-GB" sz="3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"/>
          <p:cNvSpPr/>
          <p:nvPr/>
        </p:nvSpPr>
        <p:spPr>
          <a:xfrm>
            <a:off x="1728000" y="767880"/>
            <a:ext cx="10978920" cy="57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TOPAZ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1607040" y="1622880"/>
            <a:ext cx="8964360" cy="3566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4360" rIns="54360" tIns="54360" bIns="54360">
            <a:spAutoFit/>
          </a:bodyPr>
          <a:p>
            <a:pPr>
              <a:lnSpc>
                <a:spcPct val="100000"/>
              </a:lnSpc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t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t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f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”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t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f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endParaRPr b="0" lang="en-GB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y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it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r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y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/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_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_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if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_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Z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\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&amp;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J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/</a:t>
            </a:r>
            <a:br/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b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Z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J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J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J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J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y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y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fi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f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r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J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u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“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s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o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u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r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c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e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_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B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L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1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8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.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t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x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t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”</a:t>
            </a:r>
            <a:endParaRPr b="0" lang="en-GB" sz="1900" spc="-1" strike="noStrike">
              <a:latin typeface="Arial"/>
            </a:endParaRPr>
          </a:p>
        </p:txBody>
      </p:sp>
      <p:grpSp>
        <p:nvGrpSpPr>
          <p:cNvPr id="351" name="Group 4"/>
          <p:cNvGrpSpPr/>
          <p:nvPr/>
        </p:nvGrpSpPr>
        <p:grpSpPr>
          <a:xfrm>
            <a:off x="6699960" y="3978000"/>
            <a:ext cx="5369760" cy="2677680"/>
            <a:chOff x="6699960" y="3978000"/>
            <a:chExt cx="5369760" cy="2677680"/>
          </a:xfrm>
        </p:grpSpPr>
        <p:sp>
          <p:nvSpPr>
            <p:cNvPr id="352" name="CustomShape 5"/>
            <p:cNvSpPr/>
            <p:nvPr/>
          </p:nvSpPr>
          <p:spPr>
            <a:xfrm rot="20724000">
              <a:off x="6795000" y="4608000"/>
              <a:ext cx="5179680" cy="1417680"/>
            </a:xfrm>
            <a:prstGeom prst="rect">
              <a:avLst/>
            </a:prstGeom>
            <a:solidFill>
              <a:srgbClr val="ff4000"/>
            </a:solidFill>
            <a:ln w="32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6"/>
            <p:cNvSpPr/>
            <p:nvPr/>
          </p:nvSpPr>
          <p:spPr>
            <a:xfrm rot="20724000">
              <a:off x="7724880" y="5049360"/>
              <a:ext cx="3318120" cy="53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4360" rIns="54360" tIns="54360" bIns="5436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Surgeon General’s Warning:</a:t>
              </a:r>
              <a:br/>
              <a:r>
                <a:rPr b="0" lang="en-GB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There are lots of COMPONENTS here</a:t>
              </a:r>
              <a:endParaRPr b="0" lang="en-GB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"/>
          <p:cNvSpPr/>
          <p:nvPr/>
        </p:nvSpPr>
        <p:spPr>
          <a:xfrm>
            <a:off x="1617480" y="1440000"/>
            <a:ext cx="9254520" cy="1786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93680" indent="-192960">
              <a:lnSpc>
                <a:spcPct val="100000"/>
              </a:lnSpc>
              <a:spcBef>
                <a:spcPts val="799"/>
              </a:spcBef>
              <a:buSzPct val="100000"/>
              <a:buBlip>
                <a:blip r:embed="rId1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A source and a guide system delivering neutrons to the sample.</a:t>
            </a:r>
            <a:endParaRPr b="0" lang="en-GB" sz="2600" spc="-1" strike="noStrike">
              <a:latin typeface="Arial"/>
            </a:endParaRPr>
          </a:p>
          <a:p>
            <a:pPr marL="193680" indent="-192960">
              <a:lnSpc>
                <a:spcPct val="100000"/>
              </a:lnSpc>
              <a:spcBef>
                <a:spcPts val="799"/>
              </a:spcBef>
              <a:buSzPct val="100000"/>
              <a:buBlip>
                <a:blip r:embed="rId2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A (large) set of detectors that surround a sample. </a:t>
            </a:r>
            <a:endParaRPr b="0" lang="en-GB" sz="2600" spc="-1" strike="noStrike">
              <a:latin typeface="Arial"/>
            </a:endParaRPr>
          </a:p>
          <a:p>
            <a:pPr marL="193680" indent="-192960">
              <a:lnSpc>
                <a:spcPct val="100000"/>
              </a:lnSpc>
              <a:spcBef>
                <a:spcPts val="799"/>
              </a:spcBef>
              <a:buSzPct val="100000"/>
              <a:buBlip>
                <a:blip r:embed="rId3"/>
              </a:buBlip>
            </a:pPr>
            <a:endParaRPr b="0" lang="en-GB" sz="2600" spc="-1" strike="noStrike"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1617480" y="536760"/>
            <a:ext cx="823320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Real Laue camera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357" name="CustomShape 4"/>
          <p:cNvSpPr/>
          <p:nvPr/>
        </p:nvSpPr>
        <p:spPr>
          <a:xfrm>
            <a:off x="1800000" y="5040000"/>
            <a:ext cx="144000" cy="504000"/>
          </a:xfrm>
          <a:prstGeom prst="ellipse">
            <a:avLst/>
          </a:prstGeom>
          <a:noFill/>
          <a:ln w="72000">
            <a:solidFill>
              <a:srgbClr val="d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8" name="" descr=""/>
          <p:cNvPicPr/>
          <p:nvPr/>
        </p:nvPicPr>
        <p:blipFill>
          <a:blip r:embed="rId4"/>
          <a:stretch/>
        </p:blipFill>
        <p:spPr>
          <a:xfrm>
            <a:off x="5976000" y="3039120"/>
            <a:ext cx="3096000" cy="3152880"/>
          </a:xfrm>
          <a:prstGeom prst="rect">
            <a:avLst/>
          </a:prstGeom>
          <a:ln>
            <a:noFill/>
          </a:ln>
        </p:spPr>
      </p:pic>
      <p:sp>
        <p:nvSpPr>
          <p:cNvPr id="359" name="Line 5"/>
          <p:cNvSpPr/>
          <p:nvPr/>
        </p:nvSpPr>
        <p:spPr>
          <a:xfrm flipV="1">
            <a:off x="2160000" y="4608000"/>
            <a:ext cx="4968000" cy="504000"/>
          </a:xfrm>
          <a:prstGeom prst="line">
            <a:avLst/>
          </a:prstGeom>
          <a:ln w="36000">
            <a:solidFill>
              <a:srgbClr val="c4006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6"/>
          <p:cNvSpPr/>
          <p:nvPr/>
        </p:nvSpPr>
        <p:spPr>
          <a:xfrm flipV="1">
            <a:off x="2160000" y="4752000"/>
            <a:ext cx="4968000" cy="576000"/>
          </a:xfrm>
          <a:prstGeom prst="line">
            <a:avLst/>
          </a:prstGeom>
          <a:ln w="36000">
            <a:solidFill>
              <a:srgbClr val="c4006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2"/>
          <p:cNvSpPr/>
          <p:nvPr/>
        </p:nvSpPr>
        <p:spPr>
          <a:xfrm>
            <a:off x="1617480" y="536760"/>
            <a:ext cx="823320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Real Laue camera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1584000" y="2150280"/>
            <a:ext cx="54000" cy="193320"/>
          </a:xfrm>
          <a:prstGeom prst="ellipse">
            <a:avLst/>
          </a:prstGeom>
          <a:noFill/>
          <a:ln w="72000">
            <a:solidFill>
              <a:srgbClr val="d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3155040" y="1383120"/>
            <a:ext cx="1164960" cy="1208880"/>
          </a:xfrm>
          <a:prstGeom prst="rect">
            <a:avLst/>
          </a:prstGeom>
          <a:ln>
            <a:noFill/>
          </a:ln>
        </p:spPr>
      </p:pic>
      <p:sp>
        <p:nvSpPr>
          <p:cNvPr id="365" name="Line 4"/>
          <p:cNvSpPr/>
          <p:nvPr/>
        </p:nvSpPr>
        <p:spPr>
          <a:xfrm flipV="1">
            <a:off x="1719360" y="1984680"/>
            <a:ext cx="1869120" cy="193320"/>
          </a:xfrm>
          <a:prstGeom prst="line">
            <a:avLst/>
          </a:prstGeom>
          <a:ln w="36000">
            <a:solidFill>
              <a:srgbClr val="c4006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Line 5"/>
          <p:cNvSpPr/>
          <p:nvPr/>
        </p:nvSpPr>
        <p:spPr>
          <a:xfrm flipV="1">
            <a:off x="1719360" y="2039760"/>
            <a:ext cx="1869120" cy="221040"/>
          </a:xfrm>
          <a:prstGeom prst="line">
            <a:avLst/>
          </a:prstGeom>
          <a:ln w="36000">
            <a:solidFill>
              <a:srgbClr val="c4006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TextShape 6"/>
          <p:cNvSpPr txBox="1"/>
          <p:nvPr/>
        </p:nvSpPr>
        <p:spPr>
          <a:xfrm>
            <a:off x="1800000" y="2880000"/>
            <a:ext cx="8568000" cy="325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i="1" lang="en-GB" sz="2400" spc="-1" strike="noStrike">
                <a:latin typeface="Arial"/>
              </a:rPr>
              <a:t>Easiest way to build detector bank with spherical geometry:</a:t>
            </a:r>
            <a:endParaRPr b="0" i="1" lang="en-GB" sz="2400" spc="-1" strike="noStrike">
              <a:latin typeface="Arial"/>
            </a:endParaRPr>
          </a:p>
          <a:p>
            <a:endParaRPr b="0" i="1" lang="en-GB" sz="2400" spc="-1" strike="noStrike">
              <a:latin typeface="Arial"/>
            </a:endParaRPr>
          </a:p>
          <a:p>
            <a:pPr marL="216000" indent="-216000">
              <a:buSzPct val="100000"/>
              <a:buBlip>
                <a:blip r:embed="rId2"/>
              </a:buBlip>
            </a:pPr>
            <a:r>
              <a:rPr b="0" i="1" lang="en-GB" sz="2400" spc="-1" strike="noStrike">
                <a:latin typeface="Arial"/>
              </a:rPr>
              <a:t>Use </a:t>
            </a:r>
            <a:r>
              <a:rPr b="1" lang="en-GB" sz="2400" spc="-1" strike="noStrike">
                <a:latin typeface="Courier New"/>
              </a:rPr>
              <a:t>Arms</a:t>
            </a:r>
            <a:r>
              <a:rPr b="0" i="1" lang="en-GB" sz="2400" spc="-1" strike="noStrike">
                <a:latin typeface="Arial"/>
              </a:rPr>
              <a:t> on sample position but with rotations.</a:t>
            </a:r>
            <a:endParaRPr b="0" i="1" lang="en-GB" sz="2400" spc="-1" strike="noStrike"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i="1" lang="en-GB" sz="2400" spc="-1" strike="noStrike">
                <a:latin typeface="Arial"/>
              </a:rPr>
              <a:t>… </a:t>
            </a:r>
            <a:r>
              <a:rPr b="1" lang="en-GB" sz="2400" spc="-1" strike="noStrike">
                <a:latin typeface="Courier New"/>
              </a:rPr>
              <a:t>Arms</a:t>
            </a:r>
            <a:r>
              <a:rPr b="0" i="1" lang="en-GB" sz="2400" spc="-1" strike="noStrike">
                <a:latin typeface="Arial"/>
              </a:rPr>
              <a:t> cost almost nothing in computations</a:t>
            </a:r>
            <a:endParaRPr b="0" i="1" lang="en-GB" sz="2400" spc="-1" strike="noStrike"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i="1" lang="en-GB" sz="2400" spc="-1" strike="noStrike">
                <a:latin typeface="Arial"/>
              </a:rPr>
              <a:t>One arm per detector pointing at its centre → rotate it by an appropriate amount.</a:t>
            </a:r>
            <a:endParaRPr b="0" i="1" lang="en-GB" sz="2400" spc="-1" strike="noStrike"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i="1" lang="en-GB" sz="2400" spc="-1" strike="noStrike">
                <a:latin typeface="Arial"/>
              </a:rPr>
              <a:t>Place </a:t>
            </a:r>
            <a:r>
              <a:rPr b="1" i="1" lang="en-GB" sz="2400" spc="-1" strike="noStrike">
                <a:latin typeface="Courier New"/>
              </a:rPr>
              <a:t>Monitors</a:t>
            </a:r>
            <a:r>
              <a:rPr b="0" i="1" lang="en-GB" sz="2400" spc="-1" strike="noStrike">
                <a:latin typeface="Arial"/>
              </a:rPr>
              <a:t> in a </a:t>
            </a:r>
            <a:r>
              <a:rPr b="1" lang="en-GB" sz="2400" spc="-1" strike="noStrike">
                <a:latin typeface="Courier New"/>
              </a:rPr>
              <a:t>GROUP.</a:t>
            </a:r>
            <a:endParaRPr b="0" i="1" lang="en-GB" sz="2400" spc="-1" strike="noStrike"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i="1" lang="en-GB" sz="2400" spc="-1" strike="noStrike">
                <a:latin typeface="Arial"/>
              </a:rPr>
              <a:t>Remeber to use </a:t>
            </a:r>
            <a:r>
              <a:rPr b="0" lang="en-GB" sz="2400" spc="-1" strike="noStrike">
                <a:solidFill>
                  <a:srgbClr val="004f9e"/>
                </a:solidFill>
                <a:latin typeface="Courier New"/>
              </a:rPr>
              <a:t>restore_neutron=1</a:t>
            </a:r>
            <a:endParaRPr b="0" i="1" lang="en-GB" sz="2400" spc="-1" strike="noStrike"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endParaRPr b="0" i="1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"/>
          <p:cNvSpPr/>
          <p:nvPr/>
        </p:nvSpPr>
        <p:spPr>
          <a:xfrm>
            <a:off x="1617480" y="536760"/>
            <a:ext cx="823320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Real Laue camera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1584000" y="2150280"/>
            <a:ext cx="54000" cy="193320"/>
          </a:xfrm>
          <a:prstGeom prst="ellipse">
            <a:avLst/>
          </a:prstGeom>
          <a:noFill/>
          <a:ln w="72000">
            <a:solidFill>
              <a:srgbClr val="d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3155040" y="1383120"/>
            <a:ext cx="1164960" cy="1208880"/>
          </a:xfrm>
          <a:prstGeom prst="rect">
            <a:avLst/>
          </a:prstGeom>
          <a:ln>
            <a:noFill/>
          </a:ln>
        </p:spPr>
      </p:pic>
      <p:sp>
        <p:nvSpPr>
          <p:cNvPr id="372" name="Line 4"/>
          <p:cNvSpPr/>
          <p:nvPr/>
        </p:nvSpPr>
        <p:spPr>
          <a:xfrm flipV="1">
            <a:off x="1719360" y="1984680"/>
            <a:ext cx="1869120" cy="193320"/>
          </a:xfrm>
          <a:prstGeom prst="line">
            <a:avLst/>
          </a:prstGeom>
          <a:ln w="36000">
            <a:solidFill>
              <a:srgbClr val="c4006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Line 5"/>
          <p:cNvSpPr/>
          <p:nvPr/>
        </p:nvSpPr>
        <p:spPr>
          <a:xfrm flipV="1">
            <a:off x="1719360" y="2039760"/>
            <a:ext cx="1869120" cy="221040"/>
          </a:xfrm>
          <a:prstGeom prst="line">
            <a:avLst/>
          </a:prstGeom>
          <a:ln w="36000">
            <a:solidFill>
              <a:srgbClr val="c4006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TextShape 6"/>
          <p:cNvSpPr txBox="1"/>
          <p:nvPr/>
        </p:nvSpPr>
        <p:spPr>
          <a:xfrm>
            <a:off x="4896000" y="1152000"/>
            <a:ext cx="5760000" cy="546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COMPONENT a1 = Arm()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AT(0,0,0) RELATIVE sample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ROTATED (90,0,0) RELATIVE sample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COMPONENT a2 = Arm()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AT(0,0,0) RELATIVE sample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ROTATED (-90,0,0) RELATIVE sample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COMPONENT a3 = Arm()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AT(0,0,0) RELATIVE sample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ROTATED (0,90,0) RELATIVE sample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COMPONENT a4 = Arm()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AT(0,0,0) RELATIVE sample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ROTATED (0,-90,0) RELATIVE sample’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COMPONENT a5 = Arm()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AT(0,0,0) RELATIVE sample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ROTATED (-60,0,0) RELATIVE sample’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…</a:t>
            </a:r>
            <a:r>
              <a:rPr b="0" lang="en-GB" sz="1800" spc="-1" strike="noStrike">
                <a:latin typeface="Arial"/>
              </a:rPr>
              <a:t>.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2"/>
          <p:cNvSpPr/>
          <p:nvPr/>
        </p:nvSpPr>
        <p:spPr>
          <a:xfrm>
            <a:off x="1617480" y="536760"/>
            <a:ext cx="823320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Real Laue camera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1584000" y="2150280"/>
            <a:ext cx="54000" cy="193320"/>
          </a:xfrm>
          <a:prstGeom prst="ellipse">
            <a:avLst/>
          </a:prstGeom>
          <a:noFill/>
          <a:ln w="72000">
            <a:solidFill>
              <a:srgbClr val="d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8" name="" descr=""/>
          <p:cNvPicPr/>
          <p:nvPr/>
        </p:nvPicPr>
        <p:blipFill>
          <a:blip r:embed="rId1"/>
          <a:stretch/>
        </p:blipFill>
        <p:spPr>
          <a:xfrm>
            <a:off x="3155040" y="1383120"/>
            <a:ext cx="1164960" cy="1208880"/>
          </a:xfrm>
          <a:prstGeom prst="rect">
            <a:avLst/>
          </a:prstGeom>
          <a:ln>
            <a:noFill/>
          </a:ln>
        </p:spPr>
      </p:pic>
      <p:sp>
        <p:nvSpPr>
          <p:cNvPr id="379" name="Line 4"/>
          <p:cNvSpPr/>
          <p:nvPr/>
        </p:nvSpPr>
        <p:spPr>
          <a:xfrm flipV="1">
            <a:off x="1719360" y="1984680"/>
            <a:ext cx="1869120" cy="193320"/>
          </a:xfrm>
          <a:prstGeom prst="line">
            <a:avLst/>
          </a:prstGeom>
          <a:ln w="36000">
            <a:solidFill>
              <a:srgbClr val="c4006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5"/>
          <p:cNvSpPr/>
          <p:nvPr/>
        </p:nvSpPr>
        <p:spPr>
          <a:xfrm flipV="1">
            <a:off x="1719360" y="2039760"/>
            <a:ext cx="1869120" cy="221040"/>
          </a:xfrm>
          <a:prstGeom prst="line">
            <a:avLst/>
          </a:prstGeom>
          <a:ln w="36000">
            <a:solidFill>
              <a:srgbClr val="c4006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TextShape 6"/>
          <p:cNvSpPr txBox="1"/>
          <p:nvPr/>
        </p:nvSpPr>
        <p:spPr>
          <a:xfrm>
            <a:off x="4824000" y="1224000"/>
            <a:ext cx="5760000" cy="546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COMPONENT d1 = PSD_monitor( nx=101, ny=101,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	</a:t>
            </a:r>
            <a:r>
              <a:rPr b="0" lang="en-GB" sz="1800" spc="-1" strike="noStrike">
                <a:latin typeface="Arial"/>
              </a:rPr>
              <a:t>filename=”d1”, xwidth= … )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AT(0,0,0.5) RELATIVE a1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GROUP detectors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COMPONENT d2 = COPY(d1)(filename=”d2”)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AT(0,0,0.5) RELATIVE a2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GROUP detectors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COMPONENT d3 = COPY(d1)(filename=”d3”)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AT(0,0,0.5) RELATIVE a3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GROUP detectors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COMPONENT d4 = COPY(d1)(filename=”d4”)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AT(0,0,0.5) RELATIVE a4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GROUP detectors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COMPONENT d5 = COPY(d1)(filename=”d5”)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AT(0,0,0.5) RELATIVE a5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GROUP detectors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…</a:t>
            </a:r>
            <a:r>
              <a:rPr b="0" lang="en-GB" sz="1800" spc="-1" strike="noStrike">
                <a:latin typeface="Arial"/>
              </a:rPr>
              <a:t>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2"/>
          <p:cNvSpPr/>
          <p:nvPr/>
        </p:nvSpPr>
        <p:spPr>
          <a:xfrm>
            <a:off x="1617480" y="536760"/>
            <a:ext cx="823320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Cylindrical Laue camera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 rot="2833800">
            <a:off x="1709640" y="1396080"/>
            <a:ext cx="144000" cy="504000"/>
          </a:xfrm>
          <a:prstGeom prst="ellipse">
            <a:avLst/>
          </a:prstGeom>
          <a:noFill/>
          <a:ln w="72000">
            <a:solidFill>
              <a:srgbClr val="d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Line 4"/>
          <p:cNvSpPr/>
          <p:nvPr/>
        </p:nvSpPr>
        <p:spPr>
          <a:xfrm>
            <a:off x="1982880" y="1728000"/>
            <a:ext cx="1797120" cy="1607400"/>
          </a:xfrm>
          <a:prstGeom prst="line">
            <a:avLst/>
          </a:prstGeom>
          <a:ln w="36000">
            <a:solidFill>
              <a:srgbClr val="c4006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Line 5"/>
          <p:cNvSpPr/>
          <p:nvPr/>
        </p:nvSpPr>
        <p:spPr>
          <a:xfrm>
            <a:off x="1908000" y="1801080"/>
            <a:ext cx="1822320" cy="1582920"/>
          </a:xfrm>
          <a:prstGeom prst="line">
            <a:avLst/>
          </a:prstGeom>
          <a:ln w="36000">
            <a:solidFill>
              <a:srgbClr val="c4006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1980000" y="1584000"/>
            <a:ext cx="3765240" cy="3972960"/>
          </a:xfrm>
          <a:prstGeom prst="rect">
            <a:avLst/>
          </a:prstGeom>
          <a:ln>
            <a:noFill/>
          </a:ln>
        </p:spPr>
      </p:pic>
      <p:sp>
        <p:nvSpPr>
          <p:cNvPr id="388" name="TextShape 6"/>
          <p:cNvSpPr txBox="1"/>
          <p:nvPr/>
        </p:nvSpPr>
        <p:spPr>
          <a:xfrm>
            <a:off x="6264000" y="1237680"/>
            <a:ext cx="5760000" cy="562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1800" spc="-1" strike="noStrike">
                <a:latin typeface="Courier New"/>
              </a:rPr>
              <a:t>COMPONENT a1 = Arm()</a:t>
            </a:r>
            <a:endParaRPr b="1" lang="en-GB" sz="1800" spc="-1" strike="noStrike">
              <a:latin typeface="Courier New"/>
            </a:endParaRPr>
          </a:p>
          <a:p>
            <a:r>
              <a:rPr b="1" lang="en-GB" sz="1800" spc="-1" strike="noStrike">
                <a:latin typeface="Courier New"/>
              </a:rPr>
              <a:t>AT(0,0,0) RELATIVE sample</a:t>
            </a:r>
            <a:endParaRPr b="1" lang="en-GB" sz="1800" spc="-1" strike="noStrike">
              <a:latin typeface="Courier New"/>
            </a:endParaRPr>
          </a:p>
          <a:p>
            <a:r>
              <a:rPr b="1" lang="en-GB" sz="1800" spc="-1" strike="noStrike">
                <a:latin typeface="Courier New"/>
              </a:rPr>
              <a:t>ROTATED (90,0,0) RELATIVE sample</a:t>
            </a:r>
            <a:endParaRPr b="1" lang="en-GB" sz="1800" spc="-1" strike="noStrike">
              <a:latin typeface="Courier New"/>
            </a:endParaRPr>
          </a:p>
          <a:p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COMPONENT a2 = Arm()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AT(0, </a:t>
            </a:r>
            <a:r>
              <a:rPr b="1" lang="en-GB" sz="1800" spc="-1" strike="noStrike">
                <a:solidFill>
                  <a:srgbClr val="dc0000"/>
                </a:solidFill>
                <a:latin typeface="Courier New"/>
              </a:rPr>
              <a:t>Y</a:t>
            </a:r>
            <a:r>
              <a:rPr b="1" lang="en-GB" sz="1800" spc="-1" strike="noStrike">
                <a:latin typeface="Courier New"/>
              </a:rPr>
              <a:t> ,0) RELATIVE sample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ROTATED (90,0,0) RELATIVE sample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COMPONENT a3 = Arm()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AT(0,</a:t>
            </a:r>
            <a:r>
              <a:rPr b="1" lang="en-GB" sz="1800" spc="-1" strike="noStrike">
                <a:solidFill>
                  <a:srgbClr val="dc0000"/>
                </a:solidFill>
                <a:latin typeface="Courier New"/>
              </a:rPr>
              <a:t>-Y </a:t>
            </a:r>
            <a:r>
              <a:rPr b="1" lang="en-GB" sz="1800" spc="-1" strike="noStrike">
                <a:latin typeface="Courier New"/>
              </a:rPr>
              <a:t>,0) RELATIVE sample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ROTATED (90,0,0) RELATIVE sample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COMPONENT a4 = Arm()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AT(0,0,0) RELATIVE sample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ROTATED (-90,0,0) RELATIVE sample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COMPONENT a5 = Arm()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AT(0, </a:t>
            </a:r>
            <a:r>
              <a:rPr b="1" lang="en-GB" sz="1800" spc="-1" strike="noStrike">
                <a:solidFill>
                  <a:srgbClr val="dc0000"/>
                </a:solidFill>
                <a:latin typeface="Courier New"/>
              </a:rPr>
              <a:t>Y</a:t>
            </a:r>
            <a:r>
              <a:rPr b="1" lang="en-GB" sz="1800" spc="-1" strike="noStrike">
                <a:latin typeface="Courier New"/>
              </a:rPr>
              <a:t> ,0) RELATIVE sample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Courier New"/>
              </a:rPr>
              <a:t>ROTATED (-90,0,0) RELATIVE sample</a:t>
            </a:r>
            <a:endParaRPr b="1" lang="en-GB" sz="18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latin typeface="Courier New"/>
              </a:rPr>
              <a:t>…</a:t>
            </a:r>
            <a:endParaRPr b="1" lang="en-GB" sz="2400" spc="-1" strike="noStrike">
              <a:latin typeface="Courier New"/>
            </a:endParaRPr>
          </a:p>
          <a:p>
            <a:endParaRPr b="1" lang="en-GB" sz="2400" spc="-1" strike="noStrike">
              <a:latin typeface="Courier Ne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2"/>
          <p:cNvSpPr/>
          <p:nvPr/>
        </p:nvSpPr>
        <p:spPr>
          <a:xfrm>
            <a:off x="1728000" y="767880"/>
            <a:ext cx="10978920" cy="57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J-PARC SENJU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1607040" y="1622880"/>
            <a:ext cx="8964360" cy="3855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4360" rIns="54360" tIns="54360" bIns="54360">
            <a:spAutoFit/>
          </a:bodyPr>
          <a:p>
            <a:pPr>
              <a:lnSpc>
                <a:spcPct val="100000"/>
              </a:lnSpc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Let us take a look at a couple of  “real” instrument simulations of Laue Cameras: </a:t>
            </a:r>
            <a:endParaRPr b="0" lang="en-GB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They both reside in GitHub under today / 3_Laue_diffractometers_TOPAZ\&amp; SENJU/</a:t>
            </a:r>
            <a:br/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1. SNS TOPAZ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2. </a:t>
            </a:r>
            <a:r>
              <a:rPr b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J.PARC SENJU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 (aka. BL18)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3. J.PARC SENJU POLY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Here you need to also copy a datafile for the J-PARC source 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“source_BL18.txt”</a:t>
            </a:r>
            <a:endParaRPr b="0" lang="en-GB" sz="1900" spc="-1" strike="noStrike">
              <a:latin typeface="Arial"/>
            </a:endParaRPr>
          </a:p>
        </p:txBody>
      </p:sp>
      <p:grpSp>
        <p:nvGrpSpPr>
          <p:cNvPr id="392" name="Group 4"/>
          <p:cNvGrpSpPr/>
          <p:nvPr/>
        </p:nvGrpSpPr>
        <p:grpSpPr>
          <a:xfrm>
            <a:off x="6699960" y="3978000"/>
            <a:ext cx="5369760" cy="2677680"/>
            <a:chOff x="6699960" y="3978000"/>
            <a:chExt cx="5369760" cy="2677680"/>
          </a:xfrm>
        </p:grpSpPr>
        <p:sp>
          <p:nvSpPr>
            <p:cNvPr id="393" name="CustomShape 5"/>
            <p:cNvSpPr/>
            <p:nvPr/>
          </p:nvSpPr>
          <p:spPr>
            <a:xfrm rot="20724000">
              <a:off x="6795000" y="4608000"/>
              <a:ext cx="5179680" cy="1417680"/>
            </a:xfrm>
            <a:prstGeom prst="rect">
              <a:avLst/>
            </a:prstGeom>
            <a:solidFill>
              <a:srgbClr val="ff4000"/>
            </a:solidFill>
            <a:ln w="32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6"/>
            <p:cNvSpPr/>
            <p:nvPr/>
          </p:nvSpPr>
          <p:spPr>
            <a:xfrm rot="20724000">
              <a:off x="7724880" y="5049360"/>
              <a:ext cx="3318120" cy="53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4360" rIns="54360" tIns="54360" bIns="5436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Surgeon General’s Warning:</a:t>
              </a:r>
              <a:br/>
              <a:r>
                <a:rPr b="0" lang="en-GB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There are lots of COMPONENTS here</a:t>
              </a:r>
              <a:endParaRPr b="0" lang="en-GB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2019-03-28T00:45:21Z</dcterms:modified>
  <cp:revision>6</cp:revision>
  <dc:subject/>
  <dc:title/>
</cp:coreProperties>
</file>